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77" r:id="rId4"/>
    <p:sldId id="320" r:id="rId5"/>
    <p:sldId id="259" r:id="rId6"/>
    <p:sldId id="310" r:id="rId7"/>
    <p:sldId id="312" r:id="rId8"/>
    <p:sldId id="284" r:id="rId9"/>
    <p:sldId id="311" r:id="rId10"/>
    <p:sldId id="313" r:id="rId11"/>
    <p:sldId id="288" r:id="rId12"/>
    <p:sldId id="315" r:id="rId13"/>
    <p:sldId id="316" r:id="rId14"/>
    <p:sldId id="317" r:id="rId15"/>
    <p:sldId id="318" r:id="rId16"/>
    <p:sldId id="314" r:id="rId17"/>
    <p:sldId id="289" r:id="rId18"/>
    <p:sldId id="319" r:id="rId19"/>
    <p:sldId id="323" r:id="rId20"/>
    <p:sldId id="322" r:id="rId21"/>
    <p:sldId id="325" r:id="rId22"/>
    <p:sldId id="326" r:id="rId23"/>
    <p:sldId id="324" r:id="rId24"/>
    <p:sldId id="321" r:id="rId25"/>
    <p:sldId id="294" r:id="rId26"/>
    <p:sldId id="295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237" autoAdjust="0"/>
  </p:normalViewPr>
  <p:slideViewPr>
    <p:cSldViewPr>
      <p:cViewPr>
        <p:scale>
          <a:sx n="60" d="100"/>
          <a:sy n="60" d="100"/>
        </p:scale>
        <p:origin x="-78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8EB2D-07FC-4DF5-BAB6-D94DA158232E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72656-AB81-43B4-8EBA-5CA8B7082A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45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A5EB65-9270-4CFD-B9A5-D4A1636E3648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4D0C46-7809-4768-A258-B0F5A6100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2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ingchannel.org/videos/real-world-geometry-lesson?fd=1" TargetMode="External"/><Relationship Id="rId2" Type="http://schemas.openxmlformats.org/officeDocument/2006/relationships/hyperlink" Target="http://www.insidemathematics.org/index.php/standard-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hyperlink" Target="http://www.youtube.com/watch?v=lnTG8Bdq-ac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youtube.com/watch?v=Skocybk5zU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Common Core Standards </a:t>
            </a:r>
            <a:br>
              <a:rPr lang="en-US" dirty="0" smtClean="0"/>
            </a:br>
            <a:r>
              <a:rPr lang="en-US" dirty="0" smtClean="0"/>
              <a:t>for Mathematical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Milford Public Schools</a:t>
            </a:r>
          </a:p>
          <a:p>
            <a:r>
              <a:rPr lang="en-US" dirty="0" smtClean="0"/>
              <a:t>Emily Freel, ACES PDSI</a:t>
            </a:r>
            <a:endParaRPr lang="en-US" dirty="0"/>
          </a:p>
          <a:p>
            <a:r>
              <a:rPr lang="en-US" dirty="0" smtClean="0"/>
              <a:t>January 18, 2013</a:t>
            </a:r>
          </a:p>
        </p:txBody>
      </p:sp>
      <p:pic>
        <p:nvPicPr>
          <p:cNvPr id="6" name="Picture 5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4914"/>
            <a:ext cx="2362200" cy="575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://www.insidemathematics.org/index.php/standard-</a:t>
            </a:r>
            <a:r>
              <a:rPr lang="en-US" dirty="0" smtClean="0">
                <a:hlinkClick r:id="rId2"/>
              </a:rPr>
              <a:t>4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https://www.teachingchannel.org/videos/real-world-geometry-lesson?fd=1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://www.youtube.com/watch?v=lnTG8Bdq-</a:t>
            </a:r>
            <a:r>
              <a:rPr lang="en-US" dirty="0" smtClean="0">
                <a:hlinkClick r:id="rId4"/>
              </a:rPr>
              <a:t>ac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 for SMP #4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3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charset="2"/>
              <a:buChar char="Ø"/>
            </a:pPr>
            <a:r>
              <a:rPr lang="en-US" b="1" u="sng" dirty="0" smtClean="0"/>
              <a:t>Classroom Strategies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Use/develop tables, charts, diagrams, etc.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Teach content through the context of real world problems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Show me ___ </a:t>
            </a:r>
            <a:r>
              <a:rPr lang="en-US" sz="2000" dirty="0" smtClean="0"/>
              <a:t>ways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Link sheets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Cross-content connections (literature, science, etc.)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Preparedness (planning with intention)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Think-pair-share (what tools can I use, how might I solve this)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Think aloud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Readily available tools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Mathematician checklist (like editor’s checklist for revising)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Nonfiction writing (I know my answer is reasonable because)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Acting out problems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#4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 Reading</a:t>
            </a:r>
          </a:p>
          <a:p>
            <a:pPr lvl="1"/>
            <a:r>
              <a:rPr lang="en-US" dirty="0" smtClean="0"/>
              <a:t>What </a:t>
            </a:r>
            <a:r>
              <a:rPr lang="en-US" dirty="0"/>
              <a:t>idea(s) emerge as a pattern in this narrative?</a:t>
            </a:r>
          </a:p>
          <a:p>
            <a:endParaRPr lang="en-US" dirty="0"/>
          </a:p>
          <a:p>
            <a:r>
              <a:rPr lang="en-US" dirty="0" smtClean="0"/>
              <a:t>In the following groupings, share your responses to the close reading question:</a:t>
            </a:r>
            <a:endParaRPr lang="en-US" dirty="0"/>
          </a:p>
          <a:p>
            <a:pPr lvl="1"/>
            <a:r>
              <a:rPr lang="en-US" dirty="0" smtClean="0"/>
              <a:t>K-2, 3-5, 6-8, 9-12</a:t>
            </a:r>
          </a:p>
          <a:p>
            <a:pPr lvl="1"/>
            <a:endParaRPr lang="en-US" dirty="0"/>
          </a:p>
          <a:p>
            <a:r>
              <a:rPr lang="en-US" dirty="0" smtClean="0"/>
              <a:t>In your own words, define SMP #5.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SMP #5 Use appropriate tools strategically</a:t>
            </a:r>
            <a:endParaRPr lang="en-US" sz="3200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4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Examine a set of grade level content standards</a:t>
            </a:r>
          </a:p>
          <a:p>
            <a:endParaRPr lang="en-US" dirty="0" smtClean="0"/>
          </a:p>
          <a:p>
            <a:r>
              <a:rPr lang="en-US" dirty="0" smtClean="0"/>
              <a:t>Look for the intersection of SMP #5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What classroom strategies would support this intersection and the development of this mathematical practice? Record on chart paper.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Content Together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58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1-16 at 3.47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951"/>
            <a:ext cx="8915400" cy="646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1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1-16 at 3.48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457200"/>
            <a:ext cx="8900028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9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http://www.insidemathematics.org/index.php/standard-</a:t>
            </a:r>
            <a:r>
              <a:rPr lang="en-US" dirty="0" smtClean="0">
                <a:hlinkClick r:id="rId2"/>
              </a:rPr>
              <a:t>5</a:t>
            </a:r>
          </a:p>
          <a:p>
            <a:pPr marL="109728" indent="0">
              <a:buNone/>
            </a:pP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https://www.teachingchannel.org/videos/counting-collections-lesson?fd=</a:t>
            </a:r>
            <a:r>
              <a:rPr lang="en-US" dirty="0" smtClean="0">
                <a:hlinkClick r:id="rId2"/>
              </a:rPr>
              <a:t>1</a:t>
            </a:r>
          </a:p>
          <a:p>
            <a:pPr marL="109728" indent="0">
              <a:buNone/>
            </a:pPr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://www.youtube.com/watch?v=</a:t>
            </a:r>
            <a:r>
              <a:rPr lang="en-US" dirty="0" smtClean="0">
                <a:hlinkClick r:id="rId2"/>
              </a:rPr>
              <a:t>Skocybk5zUg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 for SMP #5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74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en-US" b="1" u="sng" dirty="0"/>
              <a:t>Classroom Strategies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Tool shed (physical space)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Glossary of tools, including uses &amp; limitations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Regular and appropriate estimation strategies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“I could use.. but… so…” entrance </a:t>
            </a:r>
            <a:r>
              <a:rPr lang="en-US" sz="2000" dirty="0" smtClean="0"/>
              <a:t>tickets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Modeling correct/incorrect use of tools (examples/</a:t>
            </a:r>
            <a:r>
              <a:rPr lang="en-US" sz="2000" dirty="0" err="1" smtClean="0"/>
              <a:t>nonexamples</a:t>
            </a:r>
            <a:r>
              <a:rPr lang="en-US" sz="2000" dirty="0" smtClean="0"/>
              <a:t>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Adequate experience with tools; possibly introducing tools and use early in the year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Free exploration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Real life scenarios (in which to apply tools)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Using tools to analyze work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Every Pupil Response (white boards, Agree Disagree)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Access to virtual </a:t>
            </a:r>
            <a:r>
              <a:rPr lang="en-US" sz="2000" dirty="0" err="1" smtClean="0"/>
              <a:t>manipulatives</a:t>
            </a:r>
            <a:endParaRPr lang="en-US" sz="2000" dirty="0" smtClean="0"/>
          </a:p>
          <a:p>
            <a:pPr lvl="1">
              <a:buFont typeface="Courier New"/>
              <a:buChar char="o"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#5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up on listening</a:t>
            </a:r>
          </a:p>
          <a:p>
            <a:r>
              <a:rPr lang="en-US" dirty="0" smtClean="0"/>
              <a:t>Paraphrasing</a:t>
            </a:r>
          </a:p>
          <a:p>
            <a:r>
              <a:rPr lang="en-US" dirty="0" smtClean="0"/>
              <a:t>Questioning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II: Teacher Leadership 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Partner up</a:t>
            </a:r>
          </a:p>
          <a:p>
            <a:endParaRPr lang="en-US" sz="1800" dirty="0" smtClean="0"/>
          </a:p>
          <a:p>
            <a:r>
              <a:rPr lang="en-US" dirty="0" smtClean="0"/>
              <a:t>Take turns sharing about the worst listener you have ever encountered (no names)</a:t>
            </a:r>
          </a:p>
          <a:p>
            <a:endParaRPr lang="en-US" sz="1800" dirty="0" smtClean="0"/>
          </a:p>
          <a:p>
            <a:r>
              <a:rPr lang="en-US" dirty="0" smtClean="0"/>
              <a:t>List the common characteristics </a:t>
            </a:r>
          </a:p>
          <a:p>
            <a:endParaRPr lang="en-US" sz="1900" dirty="0" smtClean="0"/>
          </a:p>
          <a:p>
            <a:r>
              <a:rPr lang="en-US" dirty="0" smtClean="0"/>
              <a:t>In order to listen effectively, we must have “Listening Set-Asides”:</a:t>
            </a:r>
          </a:p>
          <a:p>
            <a:pPr lvl="1"/>
            <a:r>
              <a:rPr lang="en-US" dirty="0" smtClean="0"/>
              <a:t>Autobiographical</a:t>
            </a:r>
          </a:p>
          <a:p>
            <a:pPr lvl="1"/>
            <a:r>
              <a:rPr lang="en-US" dirty="0" smtClean="0"/>
              <a:t>Inquisitive</a:t>
            </a:r>
          </a:p>
          <a:p>
            <a:pPr lvl="1"/>
            <a:r>
              <a:rPr lang="en-US" dirty="0" smtClean="0"/>
              <a:t>Solution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Follow-up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9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cohort capacity to function as peer leaders, ready to present content to teacher teams on early release days and support teacher implementation in respective schools</a:t>
            </a:r>
          </a:p>
          <a:p>
            <a:pPr lvl="0"/>
            <a:r>
              <a:rPr lang="en-US" dirty="0" smtClean="0"/>
              <a:t>Develop understanding of Standards for Mathematical Practice and implications for planning &amp;  instruction </a:t>
            </a:r>
          </a:p>
          <a:p>
            <a:pPr lvl="0"/>
            <a:r>
              <a:rPr lang="en-US" dirty="0" smtClean="0"/>
              <a:t>Examine classroom strategies for developing said practices in elementary, middle and high school students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328"/>
            <a:ext cx="8991600" cy="4525963"/>
          </a:xfrm>
        </p:spPr>
        <p:txBody>
          <a:bodyPr/>
          <a:lstStyle/>
          <a:p>
            <a:r>
              <a:rPr lang="en-US" dirty="0" smtClean="0"/>
              <a:t>Paraphrase prior to questioning</a:t>
            </a:r>
          </a:p>
          <a:p>
            <a:endParaRPr lang="en-US" dirty="0" smtClean="0"/>
          </a:p>
          <a:p>
            <a:r>
              <a:rPr lang="en-US" dirty="0" smtClean="0"/>
              <a:t>Attend to these principles</a:t>
            </a:r>
          </a:p>
          <a:p>
            <a:pPr lvl="1"/>
            <a:r>
              <a:rPr lang="en-US" dirty="0" smtClean="0"/>
              <a:t>Attend fully (Listening Set-Asides)</a:t>
            </a:r>
          </a:p>
          <a:p>
            <a:pPr lvl="1"/>
            <a:r>
              <a:rPr lang="en-US" dirty="0" smtClean="0"/>
              <a:t>Listen to understand</a:t>
            </a:r>
          </a:p>
          <a:p>
            <a:pPr lvl="1"/>
            <a:r>
              <a:rPr lang="en-US" dirty="0" smtClean="0"/>
              <a:t>Capture the essence of the message</a:t>
            </a:r>
          </a:p>
          <a:p>
            <a:pPr lvl="1"/>
            <a:r>
              <a:rPr lang="en-US" dirty="0" smtClean="0"/>
              <a:t>Reflect the essence of voice tone and gestures (rapport)</a:t>
            </a:r>
          </a:p>
          <a:p>
            <a:pPr lvl="1"/>
            <a:r>
              <a:rPr lang="en-US" dirty="0" smtClean="0"/>
              <a:t>Make the paraphrase shorter than the original</a:t>
            </a:r>
          </a:p>
          <a:p>
            <a:pPr lvl="1"/>
            <a:r>
              <a:rPr lang="en-US" dirty="0" smtClean="0"/>
              <a:t>Use “you” not “I” (“So, what you’re saying is” NOT “I hear you saying”)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Paraphrasing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89771" y="6248400"/>
            <a:ext cx="383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Center for Cognitive Coaching</a:t>
            </a:r>
            <a:endParaRPr lang="en-US" dirty="0"/>
          </a:p>
        </p:txBody>
      </p:sp>
      <p:pic>
        <p:nvPicPr>
          <p:cNvPr id="5" name="Picture 4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So, you’re thinking that…</a:t>
            </a:r>
          </a:p>
          <a:p>
            <a:r>
              <a:rPr lang="en-US" dirty="0" smtClean="0"/>
              <a:t>You’re wondering if…</a:t>
            </a:r>
          </a:p>
          <a:p>
            <a:r>
              <a:rPr lang="en-US" dirty="0" smtClean="0"/>
              <a:t>You’re frustrated because…</a:t>
            </a:r>
          </a:p>
          <a:p>
            <a:r>
              <a:rPr lang="en-US" dirty="0" smtClean="0"/>
              <a:t>So, you’re hoping that…</a:t>
            </a:r>
          </a:p>
          <a:p>
            <a:r>
              <a:rPr lang="en-US" dirty="0" smtClean="0"/>
              <a:t>You’re concerned about</a:t>
            </a:r>
            <a:r>
              <a:rPr lang="en-US" dirty="0" smtClean="0"/>
              <a:t>…</a:t>
            </a:r>
          </a:p>
          <a:p>
            <a:endParaRPr lang="en-US" dirty="0" smtClean="0"/>
          </a:p>
          <a:p>
            <a:pPr marL="109728" indent="0">
              <a:buNone/>
            </a:pPr>
            <a:r>
              <a:rPr lang="en-US" sz="1800" dirty="0" smtClean="0"/>
              <a:t>Practice Paraphrasing:</a:t>
            </a:r>
            <a:endParaRPr lang="en-US" sz="1800" dirty="0"/>
          </a:p>
          <a:p>
            <a:r>
              <a:rPr lang="en-US" dirty="0" smtClean="0"/>
              <a:t>Take turns sharing your opinion on changes to teacher evaluation.  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Paraphrasing Prompts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89771" y="6248400"/>
            <a:ext cx="383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Center for Cognitive Coaching</a:t>
            </a:r>
            <a:endParaRPr lang="en-US" dirty="0"/>
          </a:p>
        </p:txBody>
      </p:sp>
      <p:pic>
        <p:nvPicPr>
          <p:cNvPr id="6" name="Picture 5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0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“</a:t>
            </a:r>
            <a:r>
              <a:rPr lang="en-US" dirty="0" err="1" smtClean="0"/>
              <a:t>mediative</a:t>
            </a:r>
            <a:r>
              <a:rPr lang="en-US" dirty="0" smtClean="0"/>
              <a:t> questioning” mean?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Three characteristics of powerful </a:t>
            </a:r>
            <a:r>
              <a:rPr lang="en-US" dirty="0" err="1" smtClean="0"/>
              <a:t>mediative</a:t>
            </a:r>
            <a:r>
              <a:rPr lang="en-US" dirty="0" smtClean="0"/>
              <a:t> questions:</a:t>
            </a:r>
          </a:p>
          <a:p>
            <a:pPr lvl="1"/>
            <a:r>
              <a:rPr lang="en-US" dirty="0" smtClean="0"/>
              <a:t>Invitational</a:t>
            </a:r>
          </a:p>
          <a:p>
            <a:pPr lvl="1"/>
            <a:r>
              <a:rPr lang="en-US" dirty="0" smtClean="0"/>
              <a:t>Engage cognitive operations</a:t>
            </a:r>
          </a:p>
          <a:p>
            <a:pPr lvl="1"/>
            <a:r>
              <a:rPr lang="en-US" dirty="0" smtClean="0"/>
              <a:t>Are intentional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Mediative</a:t>
            </a:r>
            <a:r>
              <a:rPr lang="en-US" dirty="0" smtClean="0"/>
              <a:t> Questioning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89771" y="6248400"/>
            <a:ext cx="383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Center for Cognitive Coaching</a:t>
            </a:r>
            <a:endParaRPr lang="en-US" dirty="0"/>
          </a:p>
        </p:txBody>
      </p:sp>
      <p:pic>
        <p:nvPicPr>
          <p:cNvPr id="5" name="Picture 4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3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 up</a:t>
            </a:r>
          </a:p>
          <a:p>
            <a:r>
              <a:rPr lang="en-US" dirty="0" smtClean="0"/>
              <a:t>Person A: Share about a frustrating experience with a colleague (no names)</a:t>
            </a:r>
          </a:p>
          <a:p>
            <a:r>
              <a:rPr lang="en-US" dirty="0" smtClean="0"/>
              <a:t>Person B: Look for natural pauses and then paraphrase and question</a:t>
            </a:r>
          </a:p>
          <a:p>
            <a:r>
              <a:rPr lang="en-US" dirty="0" smtClean="0"/>
              <a:t>Switch roles</a:t>
            </a:r>
          </a:p>
          <a:p>
            <a:endParaRPr lang="en-US" dirty="0" smtClean="0"/>
          </a:p>
          <a:p>
            <a:r>
              <a:rPr lang="en-US" dirty="0" smtClean="0"/>
              <a:t>What listening set-asides were most difficult?</a:t>
            </a:r>
          </a:p>
          <a:p>
            <a:r>
              <a:rPr lang="en-US" dirty="0" smtClean="0"/>
              <a:t>What else was difficult?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57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III: Planning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5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Your task:</a:t>
            </a:r>
          </a:p>
          <a:p>
            <a:r>
              <a:rPr lang="en-US" dirty="0" smtClean="0"/>
              <a:t>Present/share this information with your colleagues during the next early release day</a:t>
            </a:r>
          </a:p>
          <a:p>
            <a:r>
              <a:rPr lang="en-US" dirty="0" smtClean="0"/>
              <a:t>Implement some of the strategies and collect data/artifacts of successes and challenges</a:t>
            </a:r>
          </a:p>
          <a:p>
            <a:r>
              <a:rPr lang="en-US" dirty="0" smtClean="0"/>
              <a:t>Support your colleagues as they try to do the same</a:t>
            </a:r>
          </a:p>
          <a:p>
            <a:r>
              <a:rPr lang="en-US" dirty="0" smtClean="0"/>
              <a:t>Reconvene with cohort to debrief (2/12/13)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Leadership 	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make this happen?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DRAFT a Plan!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3600" dirty="0" smtClean="0"/>
              <a:t>Leading from the middle is a collaborative process that benefits the whole school/district.</a:t>
            </a:r>
          </a:p>
          <a:p>
            <a:endParaRPr lang="en-US" dirty="0"/>
          </a:p>
        </p:txBody>
      </p:sp>
      <p:pic>
        <p:nvPicPr>
          <p:cNvPr id="3" name="Picture 2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Standards of Mathematical Practice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Modeling &amp; Using Tools</a:t>
            </a:r>
          </a:p>
          <a:p>
            <a:pPr lvl="2">
              <a:lnSpc>
                <a:spcPct val="150000"/>
              </a:lnSpc>
            </a:pPr>
            <a:r>
              <a:rPr lang="en-US" sz="2400" dirty="0" smtClean="0"/>
              <a:t>#4 Model with mathematics</a:t>
            </a:r>
          </a:p>
          <a:p>
            <a:pPr lvl="2">
              <a:lnSpc>
                <a:spcPct val="150000"/>
              </a:lnSpc>
            </a:pPr>
            <a:r>
              <a:rPr lang="en-US" sz="2400" dirty="0" smtClean="0"/>
              <a:t>#5 Use appropriate tools strategically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Grouping the SMPs</a:t>
            </a:r>
            <a:endParaRPr lang="en-US" dirty="0"/>
          </a:p>
        </p:txBody>
      </p:sp>
      <p:pic>
        <p:nvPicPr>
          <p:cNvPr id="5" name="Picture 4" descr="math practice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83484"/>
            <a:ext cx="9144000" cy="567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1"/>
          <p:cNvSpPr/>
          <p:nvPr/>
        </p:nvSpPr>
        <p:spPr>
          <a:xfrm>
            <a:off x="838200" y="2895600"/>
            <a:ext cx="7924800" cy="22098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 Reading</a:t>
            </a:r>
          </a:p>
          <a:p>
            <a:pPr lvl="1"/>
            <a:r>
              <a:rPr lang="en-US" dirty="0" smtClean="0"/>
              <a:t>What idea(s) emerge as a pattern in this narrative?</a:t>
            </a:r>
          </a:p>
          <a:p>
            <a:endParaRPr lang="en-US" dirty="0"/>
          </a:p>
          <a:p>
            <a:r>
              <a:rPr lang="en-US" dirty="0" smtClean="0"/>
              <a:t>In the following groupings, share your responses to the close reading question:</a:t>
            </a:r>
            <a:endParaRPr lang="en-US" dirty="0"/>
          </a:p>
          <a:p>
            <a:pPr lvl="1"/>
            <a:r>
              <a:rPr lang="en-US" dirty="0" smtClean="0"/>
              <a:t>K-2, 3-5, 6-8, 9-12</a:t>
            </a:r>
          </a:p>
          <a:p>
            <a:pPr lvl="1"/>
            <a:endParaRPr lang="en-US" dirty="0"/>
          </a:p>
          <a:p>
            <a:r>
              <a:rPr lang="en-US" dirty="0" smtClean="0"/>
              <a:t>In your own words, define SMP #4.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SMP #4 Model with Mathematics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0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Examine a set of grade level content standards</a:t>
            </a:r>
          </a:p>
          <a:p>
            <a:endParaRPr lang="en-US" dirty="0" smtClean="0"/>
          </a:p>
          <a:p>
            <a:r>
              <a:rPr lang="en-US" dirty="0" smtClean="0"/>
              <a:t>Look for the intersection of SMP #4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What classroom strategies would support this intersection and the development of this mathematical practice? Record on chart paper.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Content Together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4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3-01-16 at 11.48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28" y="457200"/>
            <a:ext cx="9160256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1-16 at 11.49.2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753"/>
            <a:ext cx="9144000" cy="667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7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2593</TotalTime>
  <Words>789</Words>
  <Application>Microsoft Office PowerPoint</Application>
  <PresentationFormat>On-screen Show (4:3)</PresentationFormat>
  <Paragraphs>146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  Common Core Standards  for Mathematical Practice</vt:lpstr>
      <vt:lpstr>Objectives</vt:lpstr>
      <vt:lpstr>PowerPoint Presentation</vt:lpstr>
      <vt:lpstr>Part I</vt:lpstr>
      <vt:lpstr>Grouping the SMPs</vt:lpstr>
      <vt:lpstr>SMP #4 Model with Mathematics</vt:lpstr>
      <vt:lpstr>Practice &amp; Content Together</vt:lpstr>
      <vt:lpstr>PowerPoint Presentation</vt:lpstr>
      <vt:lpstr>PowerPoint Presentation</vt:lpstr>
      <vt:lpstr>Videos for SMP #4</vt:lpstr>
      <vt:lpstr>SMP #4</vt:lpstr>
      <vt:lpstr>SMP #5 Use appropriate tools strategically</vt:lpstr>
      <vt:lpstr>Practice &amp; Content Together</vt:lpstr>
      <vt:lpstr>PowerPoint Presentation</vt:lpstr>
      <vt:lpstr>PowerPoint Presentation</vt:lpstr>
      <vt:lpstr>Videos for SMP #5</vt:lpstr>
      <vt:lpstr>SMP #5</vt:lpstr>
      <vt:lpstr>Part II: Teacher Leadership </vt:lpstr>
      <vt:lpstr>Listening Follow-up</vt:lpstr>
      <vt:lpstr>Paraphrasing</vt:lpstr>
      <vt:lpstr>Paraphrasing Prompts</vt:lpstr>
      <vt:lpstr>Mediative Questioning</vt:lpstr>
      <vt:lpstr>Practice</vt:lpstr>
      <vt:lpstr>Part III: Planning</vt:lpstr>
      <vt:lpstr>Teacher Leadership  </vt:lpstr>
      <vt:lpstr>Let’s DRAFT a Plan!</vt:lpstr>
    </vt:vector>
  </TitlesOfParts>
  <Company>ACES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Standards  for Mathematical Practice</dc:title>
  <dc:creator>ACES PDSI</dc:creator>
  <cp:lastModifiedBy>mboe</cp:lastModifiedBy>
  <cp:revision>79</cp:revision>
  <cp:lastPrinted>2013-01-17T00:18:55Z</cp:lastPrinted>
  <dcterms:created xsi:type="dcterms:W3CDTF">2012-09-24T21:42:37Z</dcterms:created>
  <dcterms:modified xsi:type="dcterms:W3CDTF">2013-01-18T18:40:39Z</dcterms:modified>
</cp:coreProperties>
</file>