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7" r:id="rId3"/>
    <p:sldId id="277" r:id="rId4"/>
    <p:sldId id="327" r:id="rId5"/>
    <p:sldId id="320" r:id="rId6"/>
    <p:sldId id="259" r:id="rId7"/>
    <p:sldId id="310" r:id="rId8"/>
    <p:sldId id="312" r:id="rId9"/>
    <p:sldId id="284" r:id="rId10"/>
    <p:sldId id="311" r:id="rId11"/>
    <p:sldId id="328" r:id="rId12"/>
    <p:sldId id="331" r:id="rId13"/>
    <p:sldId id="288" r:id="rId14"/>
    <p:sldId id="316" r:id="rId15"/>
    <p:sldId id="317" r:id="rId16"/>
    <p:sldId id="330" r:id="rId17"/>
    <p:sldId id="329" r:id="rId18"/>
    <p:sldId id="332" r:id="rId19"/>
    <p:sldId id="289" r:id="rId20"/>
    <p:sldId id="319" r:id="rId21"/>
    <p:sldId id="323" r:id="rId22"/>
    <p:sldId id="334" r:id="rId23"/>
    <p:sldId id="335" r:id="rId24"/>
    <p:sldId id="321" r:id="rId25"/>
    <p:sldId id="294" r:id="rId26"/>
    <p:sldId id="336" r:id="rId2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348" autoAdjust="0"/>
  </p:normalViewPr>
  <p:slideViewPr>
    <p:cSldViewPr>
      <p:cViewPr>
        <p:scale>
          <a:sx n="60" d="100"/>
          <a:sy n="60" d="100"/>
        </p:scale>
        <p:origin x="-1434" y="-7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28EB2D-07FC-4DF5-BAB6-D94DA158232E}" type="datetimeFigureOut">
              <a:rPr lang="en-US" smtClean="0"/>
              <a:pPr/>
              <a:t>5/14/2013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972656-AB81-43B4-8EBA-5CA8B7082A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6450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FA5EB65-9270-4CFD-B9A5-D4A1636E3648}" type="datetimeFigureOut">
              <a:rPr lang="en-US" smtClean="0"/>
              <a:pPr/>
              <a:t>5/14/2013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14D0C46-7809-4768-A258-B0F5A6100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420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4D0C46-7809-4768-A258-B0F5A6100BF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8788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4D0C46-7809-4768-A258-B0F5A6100BF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483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these four</a:t>
            </a:r>
            <a:r>
              <a:rPr lang="en-US" baseline="0" dirty="0" smtClean="0"/>
              <a:t> slides to illustrate the progression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4D0C46-7809-4768-A258-B0F5A6100BFD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Teachers</a:t>
            </a:r>
            <a:r>
              <a:rPr lang="en-US" baseline="0" dirty="0" smtClean="0"/>
              <a:t> brainstorm strategies for #7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4D0C46-7809-4768-A258-B0F5A6100BF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8669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Use these four</a:t>
            </a:r>
            <a:r>
              <a:rPr lang="en-US" baseline="0" dirty="0" smtClean="0"/>
              <a:t> slides to illustrate the progression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4D0C46-7809-4768-A258-B0F5A6100BFD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Teachers brainstorm</a:t>
            </a:r>
            <a:r>
              <a:rPr lang="en-US" baseline="0" dirty="0" smtClean="0"/>
              <a:t> strategies to support #8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4D0C46-7809-4768-A258-B0F5A6100BFD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8098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Guide teachers through the protocol, then provide them copies of the protocol when we are finished.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4D0C46-7809-4768-A258-B0F5A6100BFD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309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 least 90 min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4D0C46-7809-4768-A258-B0F5A6100BFD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A265E75-882D-49D0-91F0-964A987C3A31}" type="datetimeFigureOut">
              <a:rPr lang="en-US" smtClean="0"/>
              <a:pPr/>
              <a:t>5/14/2013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A5454B3-11DF-4876-B895-5105E88AA6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65E75-882D-49D0-91F0-964A987C3A31}" type="datetimeFigureOut">
              <a:rPr lang="en-US" smtClean="0"/>
              <a:pPr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5454B3-11DF-4876-B895-5105E88AA6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65E75-882D-49D0-91F0-964A987C3A31}" type="datetimeFigureOut">
              <a:rPr lang="en-US" smtClean="0"/>
              <a:pPr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5454B3-11DF-4876-B895-5105E88AA6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65E75-882D-49D0-91F0-964A987C3A31}" type="datetimeFigureOut">
              <a:rPr lang="en-US" smtClean="0"/>
              <a:pPr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5454B3-11DF-4876-B895-5105E88AA6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65E75-882D-49D0-91F0-964A987C3A31}" type="datetimeFigureOut">
              <a:rPr lang="en-US" smtClean="0"/>
              <a:pPr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5454B3-11DF-4876-B895-5105E88AA6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65E75-882D-49D0-91F0-964A987C3A31}" type="datetimeFigureOut">
              <a:rPr lang="en-US" smtClean="0"/>
              <a:pPr/>
              <a:t>5/14/2013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5454B3-11DF-4876-B895-5105E88AA6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65E75-882D-49D0-91F0-964A987C3A31}" type="datetimeFigureOut">
              <a:rPr lang="en-US" smtClean="0"/>
              <a:pPr/>
              <a:t>5/14/2013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5454B3-11DF-4876-B895-5105E88AA6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65E75-882D-49D0-91F0-964A987C3A31}" type="datetimeFigureOut">
              <a:rPr lang="en-US" smtClean="0"/>
              <a:pPr/>
              <a:t>5/14/2013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5454B3-11DF-4876-B895-5105E88AA6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65E75-882D-49D0-91F0-964A987C3A31}" type="datetimeFigureOut">
              <a:rPr lang="en-US" smtClean="0"/>
              <a:pPr/>
              <a:t>5/14/2013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5454B3-11DF-4876-B895-5105E88AA6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A265E75-882D-49D0-91F0-964A987C3A31}" type="datetimeFigureOut">
              <a:rPr lang="en-US" smtClean="0"/>
              <a:pPr/>
              <a:t>5/14/2013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5454B3-11DF-4876-B895-5105E88AA6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A265E75-882D-49D0-91F0-964A987C3A31}" type="datetimeFigureOut">
              <a:rPr lang="en-US" smtClean="0"/>
              <a:pPr/>
              <a:t>5/14/2013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A5454B3-11DF-4876-B895-5105E88AA6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A265E75-882D-49D0-91F0-964A987C3A31}" type="datetimeFigureOut">
              <a:rPr lang="en-US" smtClean="0"/>
              <a:pPr/>
              <a:t>5/14/2013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A5454B3-11DF-4876-B895-5105E88AA6E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thedleadership.org/ccss/itp/index.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mathpractices.edc.org/browse-by-mps?field_msp%5b%5d=12#results" TargetMode="External"/><Relationship Id="rId2" Type="http://schemas.openxmlformats.org/officeDocument/2006/relationships/hyperlink" Target="http://mpi.edc.org/video/math-practice-8-video-tip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thedleadership.org/ccss/itp/index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hyperlink" Target="http://www.exeter.edu/summer_programs/7327_7401.aspx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mathpractices.edc.org/browse-by-mps?field_msp%5b%5d=11#results" TargetMode="External"/><Relationship Id="rId2" Type="http://schemas.openxmlformats.org/officeDocument/2006/relationships/hyperlink" Target="http://mpi.edc.org/video/math-practice-7-video-tip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Common Core Standards </a:t>
            </a:r>
            <a:br>
              <a:rPr lang="en-US" dirty="0" smtClean="0"/>
            </a:br>
            <a:r>
              <a:rPr lang="en-US" dirty="0" smtClean="0"/>
              <a:t>for Mathematical Practice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Milford Public Schools</a:t>
            </a:r>
          </a:p>
          <a:p>
            <a:r>
              <a:rPr lang="en-US" dirty="0" smtClean="0"/>
              <a:t>Noelle Shipley, ACES PDSI</a:t>
            </a:r>
            <a:endParaRPr lang="en-US" dirty="0"/>
          </a:p>
          <a:p>
            <a:r>
              <a:rPr lang="en-US" dirty="0" smtClean="0"/>
              <a:t>May 14, 2013</a:t>
            </a:r>
          </a:p>
        </p:txBody>
      </p:sp>
      <p:pic>
        <p:nvPicPr>
          <p:cNvPr id="6" name="Picture 5" descr="pdsi_logo_transparent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94914"/>
            <a:ext cx="2362200" cy="5757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7.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06759"/>
            <a:ext cx="9144000" cy="6651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976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7.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03589"/>
            <a:ext cx="9144000" cy="6654411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7.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74950"/>
            <a:ext cx="9144000" cy="668305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Ø"/>
            </a:pPr>
            <a:r>
              <a:rPr lang="en-US" b="1" u="sng" dirty="0" smtClean="0"/>
              <a:t>Classroom </a:t>
            </a:r>
            <a:r>
              <a:rPr lang="en-US" b="1" u="sng" dirty="0" smtClean="0"/>
              <a:t>Strategies</a:t>
            </a:r>
          </a:p>
          <a:p>
            <a:pPr lvl="1">
              <a:buFont typeface="Wingdings" charset="2"/>
              <a:buChar char="Ø"/>
            </a:pP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www.mathedleadership.org/ccss/itp/index.html</a:t>
            </a:r>
            <a:endParaRPr lang="en-US" dirty="0" smtClean="0"/>
          </a:p>
          <a:p>
            <a:pPr lvl="1">
              <a:buFont typeface="Wingdings" charset="2"/>
              <a:buChar char="Ø"/>
            </a:pPr>
            <a:r>
              <a:rPr lang="en-US" dirty="0" smtClean="0"/>
              <a:t>Talk/No  Talk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Think-Pair-Share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Pencils Down</a:t>
            </a:r>
          </a:p>
          <a:p>
            <a:pPr lvl="1">
              <a:buFont typeface="Wingdings" charset="2"/>
              <a:buChar char="Ø"/>
            </a:pPr>
            <a:r>
              <a:rPr lang="en-US" dirty="0" err="1" smtClean="0"/>
              <a:t>Quickwrite</a:t>
            </a:r>
            <a:endParaRPr lang="en-US" dirty="0" smtClean="0"/>
          </a:p>
          <a:p>
            <a:pPr lvl="1">
              <a:buFont typeface="Wingdings" charset="2"/>
              <a:buChar char="Ø"/>
            </a:pPr>
            <a:r>
              <a:rPr lang="en-US" dirty="0" smtClean="0"/>
              <a:t>Number Talks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SMP #7</a:t>
            </a:r>
            <a:endParaRPr lang="en-US" dirty="0"/>
          </a:p>
        </p:txBody>
      </p:sp>
      <p:pic>
        <p:nvPicPr>
          <p:cNvPr id="4" name="Picture 3" descr="pdsi_logo_transparent.g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69208"/>
            <a:ext cx="2057400" cy="5014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http://mpi.edc.org/video/math-practice-8-video-tip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http://mathpractices.edc.org/browse-by-mps?field_msp[]=12#results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&amp; Content Together</a:t>
            </a:r>
            <a:endParaRPr lang="en-US" dirty="0"/>
          </a:p>
        </p:txBody>
      </p:sp>
      <p:pic>
        <p:nvPicPr>
          <p:cNvPr id="4" name="Picture 3" descr="pdsi_logo_transparent.g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00800"/>
            <a:ext cx="2057400" cy="501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58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8.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99946"/>
            <a:ext cx="9144000" cy="6558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616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8.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28600"/>
            <a:ext cx="9067532" cy="662940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8.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18408"/>
            <a:ext cx="9144000" cy="6639592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8.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60166"/>
            <a:ext cx="9144000" cy="6697834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Ø"/>
            </a:pPr>
            <a:r>
              <a:rPr lang="en-US" b="1" u="sng" dirty="0"/>
              <a:t>Classroom </a:t>
            </a:r>
            <a:r>
              <a:rPr lang="en-US" b="1" u="sng" dirty="0" smtClean="0"/>
              <a:t>Strategies</a:t>
            </a:r>
          </a:p>
          <a:p>
            <a:pPr lvl="1">
              <a:buFont typeface="Wingdings" charset="2"/>
              <a:buChar char="Ø"/>
            </a:pP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www.mathedleadership.org/ccss/itp/index.html</a:t>
            </a:r>
            <a:endParaRPr lang="en-US" dirty="0" smtClean="0"/>
          </a:p>
          <a:p>
            <a:pPr lvl="1">
              <a:buFont typeface="Wingdings" charset="2"/>
              <a:buChar char="Ø"/>
            </a:pPr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www.exeter.edu/summer_programs/7327_7401.aspx</a:t>
            </a:r>
            <a:endParaRPr lang="en-US" dirty="0" smtClean="0"/>
          </a:p>
          <a:p>
            <a:pPr lvl="1">
              <a:buFont typeface="Wingdings" charset="2"/>
              <a:buChar char="Ø"/>
            </a:pPr>
            <a:r>
              <a:rPr lang="en-US" dirty="0" smtClean="0"/>
              <a:t>Guess-Check-Generalize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Input-Output Tables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Examples/Non-Examples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SMP #8</a:t>
            </a:r>
            <a:endParaRPr lang="en-US" dirty="0"/>
          </a:p>
        </p:txBody>
      </p:sp>
      <p:pic>
        <p:nvPicPr>
          <p:cNvPr id="4" name="Picture 3" descr="pdsi_logo_transparent.gi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69208"/>
            <a:ext cx="2057400" cy="5014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Build cohort capacity to function as peer leaders, ready to present content to teacher teams on early release days and support teacher implementation in respective schools</a:t>
            </a:r>
          </a:p>
          <a:p>
            <a:pPr lvl="0"/>
            <a:r>
              <a:rPr lang="en-US" dirty="0" smtClean="0"/>
              <a:t>Develop understanding of Standards for Mathematical Practice and implications for planning &amp;  instruction </a:t>
            </a:r>
          </a:p>
          <a:p>
            <a:pPr lvl="0"/>
            <a:r>
              <a:rPr lang="en-US" dirty="0" smtClean="0"/>
              <a:t>Examine classroom strategies for developing said practices in elementary, middle and high school students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pic>
        <p:nvPicPr>
          <p:cNvPr id="4" name="Picture 3" descr="pdsi_logo_transparent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69208"/>
            <a:ext cx="2057400" cy="5014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protocols to “Lead from the Middle”</a:t>
            </a:r>
          </a:p>
          <a:p>
            <a:endParaRPr lang="en-US" dirty="0" smtClean="0"/>
          </a:p>
          <a:p>
            <a:r>
              <a:rPr lang="en-US" dirty="0" smtClean="0"/>
              <a:t>Previously used protocols:</a:t>
            </a:r>
          </a:p>
          <a:p>
            <a:pPr lvl="1"/>
            <a:r>
              <a:rPr lang="en-US" dirty="0" smtClean="0"/>
              <a:t>Text rendering</a:t>
            </a:r>
          </a:p>
          <a:p>
            <a:pPr lvl="1"/>
            <a:r>
              <a:rPr lang="en-US" dirty="0" err="1" smtClean="0"/>
              <a:t>Microlabs</a:t>
            </a:r>
            <a:endParaRPr lang="en-US" dirty="0" smtClean="0"/>
          </a:p>
          <a:p>
            <a:pPr lvl="1"/>
            <a:r>
              <a:rPr lang="en-US" dirty="0" smtClean="0"/>
              <a:t>Making Meaning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Today’s protocol:</a:t>
            </a:r>
          </a:p>
          <a:p>
            <a:pPr lvl="1"/>
            <a:r>
              <a:rPr lang="en-US" dirty="0" smtClean="0"/>
              <a:t>Collaborative Assessment Conference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II: Teacher Leadership </a:t>
            </a:r>
            <a:endParaRPr lang="en-US" dirty="0"/>
          </a:p>
        </p:txBody>
      </p:sp>
      <p:pic>
        <p:nvPicPr>
          <p:cNvPr id="4" name="Picture 3" descr="pdsi_logo_transparent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69208"/>
            <a:ext cx="2057400" cy="501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79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4582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Using protocols almost always increases learning, even for those who generally don’t like the structure by</a:t>
            </a:r>
          </a:p>
          <a:p>
            <a:r>
              <a:rPr lang="en-US" dirty="0" smtClean="0"/>
              <a:t>Protocols safeguard vulnerability of different parties</a:t>
            </a:r>
          </a:p>
          <a:p>
            <a:r>
              <a:rPr lang="en-US" dirty="0" smtClean="0"/>
              <a:t>Protocols give consulting and presenting educators time to listen and write</a:t>
            </a:r>
          </a:p>
          <a:p>
            <a:r>
              <a:rPr lang="en-US" dirty="0" smtClean="0"/>
              <a:t>The point of a protocol is to have an in-depth, insightful conversation about teaching and learning, not to do a perfect protocol</a:t>
            </a:r>
            <a:endParaRPr lang="en-US" dirty="0"/>
          </a:p>
        </p:txBody>
      </p:sp>
      <p:pic>
        <p:nvPicPr>
          <p:cNvPr id="4" name="Picture 3" descr="pdsi_logo_transparent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69208"/>
            <a:ext cx="2057400" cy="50149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protocols?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895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When leading from the middle, we may have/want to dig deep into looking at student work as a means of understanding our students AND our teaching practice.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This protocol requires non-judgmental observations. </a:t>
            </a:r>
          </a:p>
          <a:p>
            <a:endParaRPr lang="en-US" dirty="0" smtClean="0"/>
          </a:p>
          <a:p>
            <a:r>
              <a:rPr lang="en-US" dirty="0" smtClean="0"/>
              <a:t>Observations of student work lead to discussions about classroom practice.</a:t>
            </a:r>
          </a:p>
          <a:p>
            <a:endParaRPr lang="en-US" dirty="0" smtClean="0"/>
          </a:p>
          <a:p>
            <a:r>
              <a:rPr lang="en-US" dirty="0" smtClean="0"/>
              <a:t>We are trying to enhance and/or shift classroom practice in mathematics through the SMPs.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this protocol?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Please read the student work provided in silence.  Feel free to make brief notes about aspects of it that you particularly notice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Collaborative Assessment Conference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III: Planning</a:t>
            </a:r>
            <a:endParaRPr lang="en-US" dirty="0"/>
          </a:p>
        </p:txBody>
      </p:sp>
      <p:pic>
        <p:nvPicPr>
          <p:cNvPr id="4" name="Picture 3" descr="pdsi_logo_transparent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69208"/>
            <a:ext cx="2057400" cy="501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157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Your task:</a:t>
            </a:r>
          </a:p>
          <a:p>
            <a:r>
              <a:rPr lang="en-US" dirty="0" smtClean="0"/>
              <a:t>Present/share this information with your colleagues during the next early release day</a:t>
            </a:r>
          </a:p>
          <a:p>
            <a:r>
              <a:rPr lang="en-US" dirty="0" smtClean="0"/>
              <a:t>Implement some of the strategies and collect data/artifacts of successes and challenges</a:t>
            </a:r>
          </a:p>
          <a:p>
            <a:r>
              <a:rPr lang="en-US" dirty="0" smtClean="0"/>
              <a:t>Support your colleagues as they try to do the same</a:t>
            </a:r>
          </a:p>
          <a:p>
            <a:r>
              <a:rPr lang="en-US" dirty="0" smtClean="0"/>
              <a:t>Reconvene with cohort to </a:t>
            </a:r>
            <a:r>
              <a:rPr lang="en-US" smtClean="0"/>
              <a:t>debrief on June 6</a:t>
            </a:r>
            <a:endParaRPr lang="en-US" dirty="0" smtClean="0"/>
          </a:p>
          <a:p>
            <a:endParaRPr lang="en-US" dirty="0" smtClean="0"/>
          </a:p>
          <a:p>
            <a:pPr algn="r"/>
            <a:r>
              <a:rPr lang="en-US" dirty="0" smtClean="0"/>
              <a:t>So, let’s make a plan for this!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 Leadership 	</a:t>
            </a:r>
            <a:endParaRPr lang="en-US" dirty="0"/>
          </a:p>
        </p:txBody>
      </p:sp>
      <p:pic>
        <p:nvPicPr>
          <p:cNvPr id="4" name="Picture 3" descr="pdsi_logo_transparent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69208"/>
            <a:ext cx="2057400" cy="5014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US" dirty="0" smtClean="0"/>
              <a:t>Noelle Shipley</a:t>
            </a:r>
          </a:p>
          <a:p>
            <a:pPr marL="109728" indent="0">
              <a:buNone/>
            </a:pPr>
            <a:r>
              <a:rPr lang="en-US" dirty="0" smtClean="0"/>
              <a:t>203 407-4416</a:t>
            </a:r>
          </a:p>
          <a:p>
            <a:pPr marL="109728" indent="0">
              <a:buNone/>
            </a:pPr>
            <a:r>
              <a:rPr lang="en-US" dirty="0" smtClean="0"/>
              <a:t>nshipley@aces.org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8464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sz="3600" dirty="0" smtClean="0"/>
              <a:t>Leading from the middle is a collaborative process that benefits the whole school/district.</a:t>
            </a:r>
          </a:p>
          <a:p>
            <a:endParaRPr lang="en-US" dirty="0"/>
          </a:p>
        </p:txBody>
      </p:sp>
      <p:pic>
        <p:nvPicPr>
          <p:cNvPr id="3" name="Picture 2" descr="pdsi_logo_transparent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69208"/>
            <a:ext cx="2057400" cy="5014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Modeling &amp; Using Tools</a:t>
            </a:r>
          </a:p>
          <a:p>
            <a:pPr lvl="1"/>
            <a:r>
              <a:rPr lang="en-US" dirty="0" smtClean="0"/>
              <a:t>How did your roll-out go?</a:t>
            </a:r>
          </a:p>
          <a:p>
            <a:pPr lvl="1"/>
            <a:r>
              <a:rPr lang="en-US" dirty="0" smtClean="0"/>
              <a:t>What were/are some of the resulting artifacts?</a:t>
            </a:r>
          </a:p>
          <a:p>
            <a:endParaRPr lang="en-US" dirty="0" smtClean="0"/>
          </a:p>
          <a:p>
            <a:r>
              <a:rPr lang="en-US" dirty="0" smtClean="0"/>
              <a:t>Teacher Leadership</a:t>
            </a:r>
          </a:p>
          <a:p>
            <a:pPr lvl="1"/>
            <a:r>
              <a:rPr lang="en-US" dirty="0" smtClean="0"/>
              <a:t>Did you have opportunities to practice paraphrasing and questioning?</a:t>
            </a:r>
          </a:p>
          <a:p>
            <a:pPr lvl="1"/>
            <a:r>
              <a:rPr lang="en-US" dirty="0" smtClean="0"/>
              <a:t>How often did you notice listening set-asides?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debrief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/>
              <a:t>Standards of Mathematical Practice</a:t>
            </a:r>
          </a:p>
          <a:p>
            <a:pPr lvl="1">
              <a:lnSpc>
                <a:spcPct val="150000"/>
              </a:lnSpc>
            </a:pPr>
            <a:r>
              <a:rPr lang="en-US" sz="2400" dirty="0" smtClean="0"/>
              <a:t>Seeing structure &amp; generalizing</a:t>
            </a:r>
          </a:p>
          <a:p>
            <a:pPr lvl="2">
              <a:lnSpc>
                <a:spcPct val="150000"/>
              </a:lnSpc>
            </a:pPr>
            <a:r>
              <a:rPr lang="en-US" sz="2400" dirty="0" smtClean="0"/>
              <a:t>#7 Look for and make use of structure</a:t>
            </a:r>
          </a:p>
          <a:p>
            <a:pPr lvl="2">
              <a:lnSpc>
                <a:spcPct val="150000"/>
              </a:lnSpc>
            </a:pPr>
            <a:r>
              <a:rPr lang="en-US" sz="2400" dirty="0" smtClean="0"/>
              <a:t>#8 Look for and express regularity in repeated reasoning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I</a:t>
            </a:r>
            <a:endParaRPr lang="en-US" dirty="0"/>
          </a:p>
        </p:txBody>
      </p:sp>
      <p:pic>
        <p:nvPicPr>
          <p:cNvPr id="4" name="Picture 3" descr="pdsi_logo_transparent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69208"/>
            <a:ext cx="2057400" cy="501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4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Grouping the SMPs</a:t>
            </a:r>
            <a:endParaRPr lang="en-US" dirty="0"/>
          </a:p>
        </p:txBody>
      </p:sp>
      <p:pic>
        <p:nvPicPr>
          <p:cNvPr id="5" name="Picture 4" descr="math practices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83484"/>
            <a:ext cx="9144000" cy="5674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val 1"/>
          <p:cNvSpPr/>
          <p:nvPr/>
        </p:nvSpPr>
        <p:spPr>
          <a:xfrm>
            <a:off x="533400" y="4648200"/>
            <a:ext cx="8610600" cy="2209800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  <a:noFill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686800" cy="4525963"/>
          </a:xfrm>
        </p:spPr>
        <p:txBody>
          <a:bodyPr/>
          <a:lstStyle/>
          <a:p>
            <a:r>
              <a:rPr lang="en-US" sz="3200" dirty="0"/>
              <a:t>SMP #7 Look for &amp; make use of </a:t>
            </a:r>
            <a:r>
              <a:rPr lang="en-US" sz="3200" dirty="0" smtClean="0"/>
              <a:t>structure</a:t>
            </a:r>
            <a:br>
              <a:rPr lang="en-US" sz="3200" dirty="0" smtClean="0"/>
            </a:br>
            <a:endParaRPr lang="en-US" sz="3200" dirty="0" smtClean="0"/>
          </a:p>
          <a:p>
            <a:r>
              <a:rPr lang="en-US" sz="3200" dirty="0" smtClean="0"/>
              <a:t>SMP </a:t>
            </a:r>
            <a:r>
              <a:rPr lang="en-US" sz="3200" dirty="0"/>
              <a:t>#8  Look for and express regularity in repeated </a:t>
            </a:r>
            <a:r>
              <a:rPr lang="en-US" sz="3200" dirty="0" smtClean="0"/>
              <a:t>reasoning</a:t>
            </a:r>
          </a:p>
          <a:p>
            <a:endParaRPr lang="en-US" sz="2400" dirty="0"/>
          </a:p>
          <a:p>
            <a:pPr lvl="1"/>
            <a:r>
              <a:rPr lang="en-US" dirty="0" smtClean="0"/>
              <a:t>For your grade level identify which core concepts will align with SMP 7 or SMP 8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Alignment of Mathematical Practices &amp; Core Concepts</a:t>
            </a:r>
            <a:endParaRPr lang="en-US" sz="2400" dirty="0"/>
          </a:p>
        </p:txBody>
      </p:sp>
      <p:pic>
        <p:nvPicPr>
          <p:cNvPr id="4" name="Picture 3" descr="pdsi_logo_transparent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69208"/>
            <a:ext cx="2057400" cy="501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907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http://mpi.edc.org/video/math-practice-7-video-tip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http://mathpractices.edc.org/browse-by-mps?field_msp[]=11#results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&amp; Content Together</a:t>
            </a:r>
            <a:endParaRPr lang="en-US" dirty="0"/>
          </a:p>
        </p:txBody>
      </p:sp>
      <p:pic>
        <p:nvPicPr>
          <p:cNvPr id="4" name="Picture 3" descr="pdsi_logo_transparent.g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69208"/>
            <a:ext cx="2057400" cy="501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143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7.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228600"/>
            <a:ext cx="9141595" cy="662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2392</TotalTime>
  <Words>533</Words>
  <Application>Microsoft Office PowerPoint</Application>
  <PresentationFormat>On-screen Show (4:3)</PresentationFormat>
  <Paragraphs>101</Paragraphs>
  <Slides>26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Concourse</vt:lpstr>
      <vt:lpstr>  Common Core Standards  for Mathematical Practice</vt:lpstr>
      <vt:lpstr>Objectives</vt:lpstr>
      <vt:lpstr>PowerPoint Presentation</vt:lpstr>
      <vt:lpstr>Quick debrief</vt:lpstr>
      <vt:lpstr>Part I</vt:lpstr>
      <vt:lpstr>Grouping the SMPs</vt:lpstr>
      <vt:lpstr>Alignment of Mathematical Practices &amp; Core Concepts</vt:lpstr>
      <vt:lpstr>Practice &amp; Content Together</vt:lpstr>
      <vt:lpstr>PowerPoint Presentation</vt:lpstr>
      <vt:lpstr>PowerPoint Presentation</vt:lpstr>
      <vt:lpstr>PowerPoint Presentation</vt:lpstr>
      <vt:lpstr>PowerPoint Presentation</vt:lpstr>
      <vt:lpstr>SMP #7</vt:lpstr>
      <vt:lpstr>Practice &amp; Content Together</vt:lpstr>
      <vt:lpstr>PowerPoint Presentation</vt:lpstr>
      <vt:lpstr>PowerPoint Presentation</vt:lpstr>
      <vt:lpstr>PowerPoint Presentation</vt:lpstr>
      <vt:lpstr>PowerPoint Presentation</vt:lpstr>
      <vt:lpstr>SMP #8</vt:lpstr>
      <vt:lpstr>Part II: Teacher Leadership </vt:lpstr>
      <vt:lpstr>Why protocols?</vt:lpstr>
      <vt:lpstr>Why this protocol?</vt:lpstr>
      <vt:lpstr>Collaborative Assessment Conference</vt:lpstr>
      <vt:lpstr>Part III: Planning</vt:lpstr>
      <vt:lpstr>Teacher Leadership  </vt:lpstr>
      <vt:lpstr>Questions?</vt:lpstr>
    </vt:vector>
  </TitlesOfParts>
  <Company>ACES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Core Standards  for Mathematical Practice</dc:title>
  <dc:creator>ACES PDSI</dc:creator>
  <cp:lastModifiedBy>mboe</cp:lastModifiedBy>
  <cp:revision>90</cp:revision>
  <cp:lastPrinted>2013-05-13T20:18:47Z</cp:lastPrinted>
  <dcterms:created xsi:type="dcterms:W3CDTF">2012-09-24T21:42:37Z</dcterms:created>
  <dcterms:modified xsi:type="dcterms:W3CDTF">2013-05-14T17:24:03Z</dcterms:modified>
</cp:coreProperties>
</file>