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2"/>
  </p:notesMasterIdLst>
  <p:handoutMasterIdLst>
    <p:handoutMasterId r:id="rId43"/>
  </p:handoutMasterIdLst>
  <p:sldIdLst>
    <p:sldId id="256" r:id="rId2"/>
    <p:sldId id="257" r:id="rId3"/>
    <p:sldId id="275" r:id="rId4"/>
    <p:sldId id="264" r:id="rId5"/>
    <p:sldId id="276" r:id="rId6"/>
    <p:sldId id="277" r:id="rId7"/>
    <p:sldId id="261" r:id="rId8"/>
    <p:sldId id="269" r:id="rId9"/>
    <p:sldId id="296" r:id="rId10"/>
    <p:sldId id="272" r:id="rId11"/>
    <p:sldId id="273" r:id="rId12"/>
    <p:sldId id="280" r:id="rId13"/>
    <p:sldId id="297" r:id="rId14"/>
    <p:sldId id="291" r:id="rId15"/>
    <p:sldId id="278" r:id="rId16"/>
    <p:sldId id="298" r:id="rId17"/>
    <p:sldId id="274" r:id="rId18"/>
    <p:sldId id="293" r:id="rId19"/>
    <p:sldId id="292" r:id="rId20"/>
    <p:sldId id="259" r:id="rId21"/>
    <p:sldId id="281" r:id="rId22"/>
    <p:sldId id="307" r:id="rId23"/>
    <p:sldId id="285" r:id="rId24"/>
    <p:sldId id="282" r:id="rId25"/>
    <p:sldId id="283" r:id="rId26"/>
    <p:sldId id="288" r:id="rId27"/>
    <p:sldId id="284" r:id="rId28"/>
    <p:sldId id="289" r:id="rId29"/>
    <p:sldId id="305" r:id="rId30"/>
    <p:sldId id="301" r:id="rId31"/>
    <p:sldId id="299" r:id="rId32"/>
    <p:sldId id="302" r:id="rId33"/>
    <p:sldId id="300" r:id="rId34"/>
    <p:sldId id="290" r:id="rId35"/>
    <p:sldId id="306" r:id="rId36"/>
    <p:sldId id="294" r:id="rId37"/>
    <p:sldId id="308" r:id="rId38"/>
    <p:sldId id="303" r:id="rId39"/>
    <p:sldId id="309" r:id="rId40"/>
    <p:sldId id="295" r:id="rId4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 hidden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50183" autoAdjust="0"/>
  </p:normalViewPr>
  <p:slideViewPr>
    <p:cSldViewPr>
      <p:cViewPr>
        <p:scale>
          <a:sx n="60" d="100"/>
          <a:sy n="60" d="100"/>
        </p:scale>
        <p:origin x="-143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5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248D2B1-0ED0-4F7A-8B6E-977588D127A8}" type="doc">
      <dgm:prSet loTypeId="urn:microsoft.com/office/officeart/2005/8/layout/gear1" loCatId="relationship" qsTypeId="urn:microsoft.com/office/officeart/2005/8/quickstyle/3d1" qsCatId="3D" csTypeId="urn:microsoft.com/office/officeart/2005/8/colors/colorful5" csCatId="colorful" phldr="1"/>
      <dgm:spPr/>
    </dgm:pt>
    <dgm:pt modelId="{BABCB7FF-B4DB-4187-B69D-50C3FCA33B9B}">
      <dgm:prSet phldrT="[Text]"/>
      <dgm:spPr/>
      <dgm:t>
        <a:bodyPr/>
        <a:lstStyle/>
        <a:p>
          <a:r>
            <a:rPr lang="en-US" dirty="0" smtClean="0"/>
            <a:t>Training of Trainers</a:t>
          </a:r>
          <a:endParaRPr lang="en-US" dirty="0"/>
        </a:p>
      </dgm:t>
    </dgm:pt>
    <dgm:pt modelId="{139E6120-8632-4F5C-BDF1-920A096BCA70}" type="parTrans" cxnId="{7AC159F3-5B31-4362-8630-C5ED355A1FA0}">
      <dgm:prSet/>
      <dgm:spPr/>
      <dgm:t>
        <a:bodyPr/>
        <a:lstStyle/>
        <a:p>
          <a:endParaRPr lang="en-US"/>
        </a:p>
      </dgm:t>
    </dgm:pt>
    <dgm:pt modelId="{3C75EEB6-5F67-46A6-91E3-CACAC1E74951}" type="sibTrans" cxnId="{7AC159F3-5B31-4362-8630-C5ED355A1FA0}">
      <dgm:prSet/>
      <dgm:spPr/>
      <dgm:t>
        <a:bodyPr/>
        <a:lstStyle/>
        <a:p>
          <a:endParaRPr lang="en-US"/>
        </a:p>
      </dgm:t>
    </dgm:pt>
    <dgm:pt modelId="{2AE95F7E-2E03-4155-867D-A8339D4A7CB5}">
      <dgm:prSet phldrT="[Text]"/>
      <dgm:spPr/>
      <dgm:t>
        <a:bodyPr/>
        <a:lstStyle/>
        <a:p>
          <a:r>
            <a:rPr lang="en-US" dirty="0" smtClean="0"/>
            <a:t>Training of Colleagues</a:t>
          </a:r>
          <a:endParaRPr lang="en-US" dirty="0"/>
        </a:p>
      </dgm:t>
    </dgm:pt>
    <dgm:pt modelId="{4850970C-10F5-4DE4-B837-2E5F14FF765F}" type="parTrans" cxnId="{C84527B0-FDE2-47AF-9E80-9DF22EDEB41A}">
      <dgm:prSet/>
      <dgm:spPr/>
      <dgm:t>
        <a:bodyPr/>
        <a:lstStyle/>
        <a:p>
          <a:endParaRPr lang="en-US"/>
        </a:p>
      </dgm:t>
    </dgm:pt>
    <dgm:pt modelId="{8D1E0466-8EB0-485D-93B5-30E670A9A178}" type="sibTrans" cxnId="{C84527B0-FDE2-47AF-9E80-9DF22EDEB41A}">
      <dgm:prSet/>
      <dgm:spPr/>
      <dgm:t>
        <a:bodyPr/>
        <a:lstStyle/>
        <a:p>
          <a:endParaRPr lang="en-US"/>
        </a:p>
      </dgm:t>
    </dgm:pt>
    <dgm:pt modelId="{01F02CF4-B6C6-480C-B6A8-EF83DB6034C7}">
      <dgm:prSet phldrT="[Text]"/>
      <dgm:spPr/>
      <dgm:t>
        <a:bodyPr/>
        <a:lstStyle/>
        <a:p>
          <a:r>
            <a:rPr lang="en-US" dirty="0" smtClean="0"/>
            <a:t>Implementation</a:t>
          </a:r>
          <a:endParaRPr lang="en-US" dirty="0"/>
        </a:p>
      </dgm:t>
    </dgm:pt>
    <dgm:pt modelId="{C94F42E5-496F-407F-BC94-798CB9FB885B}" type="parTrans" cxnId="{E024CBE5-6A5A-440F-8099-87E2F519873D}">
      <dgm:prSet/>
      <dgm:spPr/>
      <dgm:t>
        <a:bodyPr/>
        <a:lstStyle/>
        <a:p>
          <a:endParaRPr lang="en-US"/>
        </a:p>
      </dgm:t>
    </dgm:pt>
    <dgm:pt modelId="{BA9D1955-5AC5-4D9D-8866-9E6F1CCEE7D0}" type="sibTrans" cxnId="{E024CBE5-6A5A-440F-8099-87E2F519873D}">
      <dgm:prSet/>
      <dgm:spPr/>
      <dgm:t>
        <a:bodyPr/>
        <a:lstStyle/>
        <a:p>
          <a:endParaRPr lang="en-US"/>
        </a:p>
      </dgm:t>
    </dgm:pt>
    <dgm:pt modelId="{4898DC0E-40B1-4552-B658-CF4D90C4A57E}">
      <dgm:prSet phldrT="[Text]"/>
      <dgm:spPr/>
      <dgm:t>
        <a:bodyPr/>
        <a:lstStyle/>
        <a:p>
          <a:endParaRPr lang="en-US"/>
        </a:p>
      </dgm:t>
    </dgm:pt>
    <dgm:pt modelId="{F6A47B09-51AC-4503-9210-70C830A49A79}" type="parTrans" cxnId="{E27650E2-89EA-440A-91D3-0E3347C23F7E}">
      <dgm:prSet/>
      <dgm:spPr/>
      <dgm:t>
        <a:bodyPr/>
        <a:lstStyle/>
        <a:p>
          <a:endParaRPr lang="en-US"/>
        </a:p>
      </dgm:t>
    </dgm:pt>
    <dgm:pt modelId="{14889463-D60B-4C89-94D8-8119FC13D1F5}" type="sibTrans" cxnId="{E27650E2-89EA-440A-91D3-0E3347C23F7E}">
      <dgm:prSet/>
      <dgm:spPr/>
      <dgm:t>
        <a:bodyPr/>
        <a:lstStyle/>
        <a:p>
          <a:endParaRPr lang="en-US"/>
        </a:p>
      </dgm:t>
    </dgm:pt>
    <dgm:pt modelId="{13F73474-0BBA-4853-955D-F8E4D8EF20DF}" type="pres">
      <dgm:prSet presAssocID="{A248D2B1-0ED0-4F7A-8B6E-977588D127A8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0B58521F-68E7-428F-9E50-87F231CA1317}" type="pres">
      <dgm:prSet presAssocID="{BABCB7FF-B4DB-4187-B69D-50C3FCA33B9B}" presName="gear1" presStyleLbl="node1" presStyleIdx="0" presStyleCnt="3" custLinFactNeighborX="1438" custLinFactNeighborY="-2229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85C2FE-0E45-4670-8640-AE10E305C657}" type="pres">
      <dgm:prSet presAssocID="{BABCB7FF-B4DB-4187-B69D-50C3FCA33B9B}" presName="gear1srcNode" presStyleLbl="node1" presStyleIdx="0" presStyleCnt="3"/>
      <dgm:spPr/>
      <dgm:t>
        <a:bodyPr/>
        <a:lstStyle/>
        <a:p>
          <a:endParaRPr lang="en-US"/>
        </a:p>
      </dgm:t>
    </dgm:pt>
    <dgm:pt modelId="{FC3E9690-4D81-42BD-BB55-5F347630B643}" type="pres">
      <dgm:prSet presAssocID="{BABCB7FF-B4DB-4187-B69D-50C3FCA33B9B}" presName="gear1dstNode" presStyleLbl="node1" presStyleIdx="0" presStyleCnt="3"/>
      <dgm:spPr/>
      <dgm:t>
        <a:bodyPr/>
        <a:lstStyle/>
        <a:p>
          <a:endParaRPr lang="en-US"/>
        </a:p>
      </dgm:t>
    </dgm:pt>
    <dgm:pt modelId="{182FEA68-ED9F-4CD4-A9E9-9F72559302A4}" type="pres">
      <dgm:prSet presAssocID="{2AE95F7E-2E03-4155-867D-A8339D4A7CB5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49F16B0-D2D1-43C5-959E-E37398AFE307}" type="pres">
      <dgm:prSet presAssocID="{2AE95F7E-2E03-4155-867D-A8339D4A7CB5}" presName="gear2srcNode" presStyleLbl="node1" presStyleIdx="1" presStyleCnt="3"/>
      <dgm:spPr/>
      <dgm:t>
        <a:bodyPr/>
        <a:lstStyle/>
        <a:p>
          <a:endParaRPr lang="en-US"/>
        </a:p>
      </dgm:t>
    </dgm:pt>
    <dgm:pt modelId="{FE39A051-FEB2-4382-B48F-6ECBAFA507FD}" type="pres">
      <dgm:prSet presAssocID="{2AE95F7E-2E03-4155-867D-A8339D4A7CB5}" presName="gear2dstNode" presStyleLbl="node1" presStyleIdx="1" presStyleCnt="3"/>
      <dgm:spPr/>
      <dgm:t>
        <a:bodyPr/>
        <a:lstStyle/>
        <a:p>
          <a:endParaRPr lang="en-US"/>
        </a:p>
      </dgm:t>
    </dgm:pt>
    <dgm:pt modelId="{0481DC44-2DB7-45D9-A0DE-E8858EFCC9AC}" type="pres">
      <dgm:prSet presAssocID="{01F02CF4-B6C6-480C-B6A8-EF83DB6034C7}" presName="gear3" presStyleLbl="node1" presStyleIdx="2" presStyleCnt="3"/>
      <dgm:spPr/>
      <dgm:t>
        <a:bodyPr/>
        <a:lstStyle/>
        <a:p>
          <a:endParaRPr lang="en-US"/>
        </a:p>
      </dgm:t>
    </dgm:pt>
    <dgm:pt modelId="{F1AA6CC8-31DC-4597-B943-6D9A4884B530}" type="pres">
      <dgm:prSet presAssocID="{01F02CF4-B6C6-480C-B6A8-EF83DB6034C7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A09253-2B01-4AFA-8475-777A0B2BF21A}" type="pres">
      <dgm:prSet presAssocID="{01F02CF4-B6C6-480C-B6A8-EF83DB6034C7}" presName="gear3srcNode" presStyleLbl="node1" presStyleIdx="2" presStyleCnt="3"/>
      <dgm:spPr/>
      <dgm:t>
        <a:bodyPr/>
        <a:lstStyle/>
        <a:p>
          <a:endParaRPr lang="en-US"/>
        </a:p>
      </dgm:t>
    </dgm:pt>
    <dgm:pt modelId="{B5FBBD26-7E9E-4EB3-BBE0-B3108E53CADE}" type="pres">
      <dgm:prSet presAssocID="{01F02CF4-B6C6-480C-B6A8-EF83DB6034C7}" presName="gear3dstNode" presStyleLbl="node1" presStyleIdx="2" presStyleCnt="3"/>
      <dgm:spPr/>
      <dgm:t>
        <a:bodyPr/>
        <a:lstStyle/>
        <a:p>
          <a:endParaRPr lang="en-US"/>
        </a:p>
      </dgm:t>
    </dgm:pt>
    <dgm:pt modelId="{44B4E0D0-5E0A-4B13-9201-8CC99347C85D}" type="pres">
      <dgm:prSet presAssocID="{3C75EEB6-5F67-46A6-91E3-CACAC1E74951}" presName="connector1" presStyleLbl="sibTrans2D1" presStyleIdx="0" presStyleCnt="3" custAng="7275024"/>
      <dgm:spPr/>
      <dgm:t>
        <a:bodyPr/>
        <a:lstStyle/>
        <a:p>
          <a:endParaRPr lang="en-US"/>
        </a:p>
      </dgm:t>
    </dgm:pt>
    <dgm:pt modelId="{15CF8ED0-C700-4FEB-A33A-280C6B61E204}" type="pres">
      <dgm:prSet presAssocID="{8D1E0466-8EB0-485D-93B5-30E670A9A178}" presName="connector2" presStyleLbl="sibTrans2D1" presStyleIdx="1" presStyleCnt="3"/>
      <dgm:spPr/>
      <dgm:t>
        <a:bodyPr/>
        <a:lstStyle/>
        <a:p>
          <a:endParaRPr lang="en-US"/>
        </a:p>
      </dgm:t>
    </dgm:pt>
    <dgm:pt modelId="{D74EC55B-CAF5-490D-96AF-6A96AB8F39D5}" type="pres">
      <dgm:prSet presAssocID="{BA9D1955-5AC5-4D9D-8866-9E6F1CCEE7D0}" presName="connector3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138D2DCA-8262-4375-AB92-FFDCE5D6FB2E}" type="presOf" srcId="{2AE95F7E-2E03-4155-867D-A8339D4A7CB5}" destId="{FE39A051-FEB2-4382-B48F-6ECBAFA507FD}" srcOrd="2" destOrd="0" presId="urn:microsoft.com/office/officeart/2005/8/layout/gear1"/>
    <dgm:cxn modelId="{ACC2C590-F6B7-4CFD-AD97-02573806BD62}" type="presOf" srcId="{BABCB7FF-B4DB-4187-B69D-50C3FCA33B9B}" destId="{4E85C2FE-0E45-4670-8640-AE10E305C657}" srcOrd="1" destOrd="0" presId="urn:microsoft.com/office/officeart/2005/8/layout/gear1"/>
    <dgm:cxn modelId="{876B4BFF-AF17-4207-AB1F-F181BF46C450}" type="presOf" srcId="{BABCB7FF-B4DB-4187-B69D-50C3FCA33B9B}" destId="{0B58521F-68E7-428F-9E50-87F231CA1317}" srcOrd="0" destOrd="0" presId="urn:microsoft.com/office/officeart/2005/8/layout/gear1"/>
    <dgm:cxn modelId="{2E251362-B5F3-435B-847D-9A555EA84DCF}" type="presOf" srcId="{01F02CF4-B6C6-480C-B6A8-EF83DB6034C7}" destId="{0481DC44-2DB7-45D9-A0DE-E8858EFCC9AC}" srcOrd="0" destOrd="0" presId="urn:microsoft.com/office/officeart/2005/8/layout/gear1"/>
    <dgm:cxn modelId="{3C771B1E-82A1-4E13-82BA-BC2168377974}" type="presOf" srcId="{3C75EEB6-5F67-46A6-91E3-CACAC1E74951}" destId="{44B4E0D0-5E0A-4B13-9201-8CC99347C85D}" srcOrd="0" destOrd="0" presId="urn:microsoft.com/office/officeart/2005/8/layout/gear1"/>
    <dgm:cxn modelId="{870104F0-1579-4EEC-A2A0-F3CFF0BF0E30}" type="presOf" srcId="{8D1E0466-8EB0-485D-93B5-30E670A9A178}" destId="{15CF8ED0-C700-4FEB-A33A-280C6B61E204}" srcOrd="0" destOrd="0" presId="urn:microsoft.com/office/officeart/2005/8/layout/gear1"/>
    <dgm:cxn modelId="{282FE8E3-2C18-4E5C-BC37-18687B96F4FB}" type="presOf" srcId="{2AE95F7E-2E03-4155-867D-A8339D4A7CB5}" destId="{849F16B0-D2D1-43C5-959E-E37398AFE307}" srcOrd="1" destOrd="0" presId="urn:microsoft.com/office/officeart/2005/8/layout/gear1"/>
    <dgm:cxn modelId="{7EF70EEF-11BA-4E92-BAC8-D30466C70570}" type="presOf" srcId="{A248D2B1-0ED0-4F7A-8B6E-977588D127A8}" destId="{13F73474-0BBA-4853-955D-F8E4D8EF20DF}" srcOrd="0" destOrd="0" presId="urn:microsoft.com/office/officeart/2005/8/layout/gear1"/>
    <dgm:cxn modelId="{8FADA2EC-AB65-4AD7-AA53-3E0467E54B96}" type="presOf" srcId="{01F02CF4-B6C6-480C-B6A8-EF83DB6034C7}" destId="{F1AA6CC8-31DC-4597-B943-6D9A4884B530}" srcOrd="1" destOrd="0" presId="urn:microsoft.com/office/officeart/2005/8/layout/gear1"/>
    <dgm:cxn modelId="{E27650E2-89EA-440A-91D3-0E3347C23F7E}" srcId="{A248D2B1-0ED0-4F7A-8B6E-977588D127A8}" destId="{4898DC0E-40B1-4552-B658-CF4D90C4A57E}" srcOrd="3" destOrd="0" parTransId="{F6A47B09-51AC-4503-9210-70C830A49A79}" sibTransId="{14889463-D60B-4C89-94D8-8119FC13D1F5}"/>
    <dgm:cxn modelId="{C84527B0-FDE2-47AF-9E80-9DF22EDEB41A}" srcId="{A248D2B1-0ED0-4F7A-8B6E-977588D127A8}" destId="{2AE95F7E-2E03-4155-867D-A8339D4A7CB5}" srcOrd="1" destOrd="0" parTransId="{4850970C-10F5-4DE4-B837-2E5F14FF765F}" sibTransId="{8D1E0466-8EB0-485D-93B5-30E670A9A178}"/>
    <dgm:cxn modelId="{AEC0A2EE-D360-458A-AEA8-07B793FC5E0C}" type="presOf" srcId="{01F02CF4-B6C6-480C-B6A8-EF83DB6034C7}" destId="{B5FBBD26-7E9E-4EB3-BBE0-B3108E53CADE}" srcOrd="3" destOrd="0" presId="urn:microsoft.com/office/officeart/2005/8/layout/gear1"/>
    <dgm:cxn modelId="{3E1E58BB-0A3E-4885-8B33-5E098AB57837}" type="presOf" srcId="{01F02CF4-B6C6-480C-B6A8-EF83DB6034C7}" destId="{C4A09253-2B01-4AFA-8475-777A0B2BF21A}" srcOrd="2" destOrd="0" presId="urn:microsoft.com/office/officeart/2005/8/layout/gear1"/>
    <dgm:cxn modelId="{E024CBE5-6A5A-440F-8099-87E2F519873D}" srcId="{A248D2B1-0ED0-4F7A-8B6E-977588D127A8}" destId="{01F02CF4-B6C6-480C-B6A8-EF83DB6034C7}" srcOrd="2" destOrd="0" parTransId="{C94F42E5-496F-407F-BC94-798CB9FB885B}" sibTransId="{BA9D1955-5AC5-4D9D-8866-9E6F1CCEE7D0}"/>
    <dgm:cxn modelId="{17A6A4AE-6F85-4197-B05C-103145B1858B}" type="presOf" srcId="{BABCB7FF-B4DB-4187-B69D-50C3FCA33B9B}" destId="{FC3E9690-4D81-42BD-BB55-5F347630B643}" srcOrd="2" destOrd="0" presId="urn:microsoft.com/office/officeart/2005/8/layout/gear1"/>
    <dgm:cxn modelId="{91184012-1617-4291-AF62-59674C2FF986}" type="presOf" srcId="{2AE95F7E-2E03-4155-867D-A8339D4A7CB5}" destId="{182FEA68-ED9F-4CD4-A9E9-9F72559302A4}" srcOrd="0" destOrd="0" presId="urn:microsoft.com/office/officeart/2005/8/layout/gear1"/>
    <dgm:cxn modelId="{7AC159F3-5B31-4362-8630-C5ED355A1FA0}" srcId="{A248D2B1-0ED0-4F7A-8B6E-977588D127A8}" destId="{BABCB7FF-B4DB-4187-B69D-50C3FCA33B9B}" srcOrd="0" destOrd="0" parTransId="{139E6120-8632-4F5C-BDF1-920A096BCA70}" sibTransId="{3C75EEB6-5F67-46A6-91E3-CACAC1E74951}"/>
    <dgm:cxn modelId="{9DAEDD60-D209-44C0-A4AB-1D0C225C801C}" type="presOf" srcId="{BA9D1955-5AC5-4D9D-8866-9E6F1CCEE7D0}" destId="{D74EC55B-CAF5-490D-96AF-6A96AB8F39D5}" srcOrd="0" destOrd="0" presId="urn:microsoft.com/office/officeart/2005/8/layout/gear1"/>
    <dgm:cxn modelId="{369DAEA6-B181-4A88-AC85-66D5C58EBFFE}" type="presParOf" srcId="{13F73474-0BBA-4853-955D-F8E4D8EF20DF}" destId="{0B58521F-68E7-428F-9E50-87F231CA1317}" srcOrd="0" destOrd="0" presId="urn:microsoft.com/office/officeart/2005/8/layout/gear1"/>
    <dgm:cxn modelId="{F096F99F-531B-4EBC-B927-2E4DD9EF157F}" type="presParOf" srcId="{13F73474-0BBA-4853-955D-F8E4D8EF20DF}" destId="{4E85C2FE-0E45-4670-8640-AE10E305C657}" srcOrd="1" destOrd="0" presId="urn:microsoft.com/office/officeart/2005/8/layout/gear1"/>
    <dgm:cxn modelId="{C1546E44-1A54-4A5A-BB89-82D82E849EAA}" type="presParOf" srcId="{13F73474-0BBA-4853-955D-F8E4D8EF20DF}" destId="{FC3E9690-4D81-42BD-BB55-5F347630B643}" srcOrd="2" destOrd="0" presId="urn:microsoft.com/office/officeart/2005/8/layout/gear1"/>
    <dgm:cxn modelId="{D8CFF104-4AE8-4B9C-8049-DE457B42BD1F}" type="presParOf" srcId="{13F73474-0BBA-4853-955D-F8E4D8EF20DF}" destId="{182FEA68-ED9F-4CD4-A9E9-9F72559302A4}" srcOrd="3" destOrd="0" presId="urn:microsoft.com/office/officeart/2005/8/layout/gear1"/>
    <dgm:cxn modelId="{3BC11749-A86A-4592-9830-197D2D395ACA}" type="presParOf" srcId="{13F73474-0BBA-4853-955D-F8E4D8EF20DF}" destId="{849F16B0-D2D1-43C5-959E-E37398AFE307}" srcOrd="4" destOrd="0" presId="urn:microsoft.com/office/officeart/2005/8/layout/gear1"/>
    <dgm:cxn modelId="{9E308B2A-C1A7-417C-B2BE-B9DC7B5F674B}" type="presParOf" srcId="{13F73474-0BBA-4853-955D-F8E4D8EF20DF}" destId="{FE39A051-FEB2-4382-B48F-6ECBAFA507FD}" srcOrd="5" destOrd="0" presId="urn:microsoft.com/office/officeart/2005/8/layout/gear1"/>
    <dgm:cxn modelId="{A605E7AF-D844-449D-850E-9CBB35E46B05}" type="presParOf" srcId="{13F73474-0BBA-4853-955D-F8E4D8EF20DF}" destId="{0481DC44-2DB7-45D9-A0DE-E8858EFCC9AC}" srcOrd="6" destOrd="0" presId="urn:microsoft.com/office/officeart/2005/8/layout/gear1"/>
    <dgm:cxn modelId="{2234AABF-B2BE-4E89-815E-CD57480A22D0}" type="presParOf" srcId="{13F73474-0BBA-4853-955D-F8E4D8EF20DF}" destId="{F1AA6CC8-31DC-4597-B943-6D9A4884B530}" srcOrd="7" destOrd="0" presId="urn:microsoft.com/office/officeart/2005/8/layout/gear1"/>
    <dgm:cxn modelId="{59CB83AE-260D-46CB-B5D5-3D63A4A021B9}" type="presParOf" srcId="{13F73474-0BBA-4853-955D-F8E4D8EF20DF}" destId="{C4A09253-2B01-4AFA-8475-777A0B2BF21A}" srcOrd="8" destOrd="0" presId="urn:microsoft.com/office/officeart/2005/8/layout/gear1"/>
    <dgm:cxn modelId="{6DFED445-4FE8-41FA-BB56-92B1FA20E7E2}" type="presParOf" srcId="{13F73474-0BBA-4853-955D-F8E4D8EF20DF}" destId="{B5FBBD26-7E9E-4EB3-BBE0-B3108E53CADE}" srcOrd="9" destOrd="0" presId="urn:microsoft.com/office/officeart/2005/8/layout/gear1"/>
    <dgm:cxn modelId="{1F321E67-DD3A-4F4C-82AB-C2B40D5AE37D}" type="presParOf" srcId="{13F73474-0BBA-4853-955D-F8E4D8EF20DF}" destId="{44B4E0D0-5E0A-4B13-9201-8CC99347C85D}" srcOrd="10" destOrd="0" presId="urn:microsoft.com/office/officeart/2005/8/layout/gear1"/>
    <dgm:cxn modelId="{D32A4B72-A79B-48D3-8F22-6574D9C2FE6A}" type="presParOf" srcId="{13F73474-0BBA-4853-955D-F8E4D8EF20DF}" destId="{15CF8ED0-C700-4FEB-A33A-280C6B61E204}" srcOrd="11" destOrd="0" presId="urn:microsoft.com/office/officeart/2005/8/layout/gear1"/>
    <dgm:cxn modelId="{F28DE155-BCB0-43A6-B4CF-B65CF4BB0690}" type="presParOf" srcId="{13F73474-0BBA-4853-955D-F8E4D8EF20DF}" destId="{D74EC55B-CAF5-490D-96AF-6A96AB8F39D5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28EB2D-07FC-4DF5-BAB6-D94DA158232E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972656-AB81-43B4-8EBA-5CA8B7082AF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6450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EFA5EB65-9270-4CFD-B9A5-D4A1636E3648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714D0C46-7809-4768-A258-B0F5A6100B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4203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&lt;a </a:t>
            </a:r>
            <a:r>
              <a:rPr lang="en-US" dirty="0" err="1" smtClean="0"/>
              <a:t>href</a:t>
            </a:r>
            <a:r>
              <a:rPr lang="en-US" dirty="0" smtClean="0"/>
              <a:t>="http://www.wordle.net/show/wrdl/5777120/Wheatley" </a:t>
            </a:r>
          </a:p>
          <a:p>
            <a:r>
              <a:rPr lang="en-US" dirty="0" smtClean="0"/>
              <a:t>          title="</a:t>
            </a:r>
            <a:r>
              <a:rPr lang="en-US" dirty="0" err="1" smtClean="0"/>
              <a:t>Wordle</a:t>
            </a:r>
            <a:r>
              <a:rPr lang="en-US" dirty="0" smtClean="0"/>
              <a:t>: Wheatley"&gt;&lt;</a:t>
            </a:r>
            <a:r>
              <a:rPr lang="en-US" dirty="0" err="1" smtClean="0"/>
              <a:t>img</a:t>
            </a:r>
            <a:endParaRPr lang="en-US" dirty="0" smtClean="0"/>
          </a:p>
          <a:p>
            <a:r>
              <a:rPr lang="en-US" dirty="0" smtClean="0"/>
              <a:t>          </a:t>
            </a:r>
            <a:r>
              <a:rPr lang="en-US" dirty="0" err="1" smtClean="0"/>
              <a:t>src</a:t>
            </a:r>
            <a:r>
              <a:rPr lang="en-US" dirty="0" smtClean="0"/>
              <a:t>="http://www.wordle.net/thumb/wrdl/5777120/Wheatley"</a:t>
            </a:r>
          </a:p>
          <a:p>
            <a:r>
              <a:rPr lang="en-US" dirty="0" smtClean="0"/>
              <a:t>          alt="</a:t>
            </a:r>
            <a:r>
              <a:rPr lang="en-US" dirty="0" err="1" smtClean="0"/>
              <a:t>Wordle</a:t>
            </a:r>
            <a:r>
              <a:rPr lang="en-US" dirty="0" smtClean="0"/>
              <a:t>: Wheatley"</a:t>
            </a:r>
          </a:p>
          <a:p>
            <a:r>
              <a:rPr lang="en-US" dirty="0" smtClean="0"/>
              <a:t>          style="padding:4px;border:1px solid #</a:t>
            </a:r>
            <a:r>
              <a:rPr lang="en-US" dirty="0" err="1" smtClean="0"/>
              <a:t>ddd</a:t>
            </a:r>
            <a:r>
              <a:rPr lang="en-US" dirty="0" smtClean="0"/>
              <a:t>"&gt;&lt;/a&gt;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4D0C46-7809-4768-A258-B0F5A6100BFD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2450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4D0C46-7809-4768-A258-B0F5A6100BFD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4D0C46-7809-4768-A258-B0F5A6100BFD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latin typeface="Times New Roman" pitchFamily="18" charset="0"/>
              </a:rPr>
              <a:t>Every team has one sheet of paper and each student has a different colored pencil.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latin typeface="Times New Roman" pitchFamily="18" charset="0"/>
              </a:rPr>
              <a:t>A problem is given to the group.</a:t>
            </a:r>
            <a:endParaRPr lang="en-US" sz="2800" b="1" dirty="0" smtClean="0"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latin typeface="Times New Roman" pitchFamily="18" charset="0"/>
              </a:rPr>
              <a:t>Person 1 writes the first step of the solution process, explaining aloud,  and passes the paper on to Person 2.</a:t>
            </a:r>
            <a:endParaRPr lang="en-US" sz="2800" b="1" dirty="0" smtClean="0"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latin typeface="Times New Roman" pitchFamily="18" charset="0"/>
              </a:rPr>
              <a:t>Person 2 makes any corrections and adds the next step, explaining aloud, and passes the paper on.</a:t>
            </a:r>
            <a:endParaRPr lang="en-US" sz="2800" b="1" dirty="0" smtClean="0"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latin typeface="Times New Roman" pitchFamily="18" charset="0"/>
              </a:rPr>
              <a:t>Process continues until the problem is competed.</a:t>
            </a:r>
            <a:endParaRPr lang="en-US" sz="2800" b="1" dirty="0" smtClean="0">
              <a:latin typeface="Times New Roman" pitchFamily="18" charset="0"/>
            </a:endParaRPr>
          </a:p>
          <a:p>
            <a:pPr lvl="2" eaLnBrk="1" hangingPunct="1">
              <a:lnSpc>
                <a:spcPct val="90000"/>
              </a:lnSpc>
            </a:pPr>
            <a:endParaRPr lang="en-US" sz="2000" dirty="0" smtClean="0"/>
          </a:p>
          <a:p>
            <a:pPr eaLnBrk="1" hangingPunct="1"/>
            <a:r>
              <a:rPr lang="en-US" sz="1200" dirty="0" smtClean="0"/>
              <a:t>On poster paper, put the “center” topic of a concept map at the middle of each poster. </a:t>
            </a:r>
          </a:p>
          <a:p>
            <a:pPr eaLnBrk="1" hangingPunct="1"/>
            <a:r>
              <a:rPr lang="en-US" sz="1200" dirty="0" smtClean="0"/>
              <a:t>Students are given markers.</a:t>
            </a:r>
          </a:p>
          <a:p>
            <a:pPr eaLnBrk="1" hangingPunct="1"/>
            <a:r>
              <a:rPr lang="en-US" sz="1200" dirty="0" smtClean="0"/>
              <a:t>Without talking, students move from poster to poster adding to each concept map.</a:t>
            </a:r>
          </a:p>
          <a:p>
            <a:pPr eaLnBrk="1" hangingPunct="1"/>
            <a:r>
              <a:rPr lang="en-US" sz="1200" dirty="0" smtClean="0"/>
              <a:t>Give a warning when to stop writing.  Then allow students to revisit each poster.</a:t>
            </a:r>
          </a:p>
          <a:p>
            <a:pPr eaLnBrk="1" hangingPunct="1"/>
            <a:r>
              <a:rPr lang="en-US" sz="1200" dirty="0" smtClean="0"/>
              <a:t>When it’s done, it’s done… No discussion.  </a:t>
            </a:r>
          </a:p>
          <a:p>
            <a:endParaRPr 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latin typeface="Times New Roman" pitchFamily="18" charset="0"/>
              </a:rPr>
              <a:t>When a group task is partially finished, one pair from each team rotates to the next team.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latin typeface="Times New Roman" pitchFamily="18" charset="0"/>
              </a:rPr>
              <a:t>Pairs from the two teams share ideas, solutions, thinking…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latin typeface="Times New Roman" pitchFamily="18" charset="0"/>
              </a:rPr>
              <a:t>Pairs return to their original teams and share what they learned.</a:t>
            </a:r>
          </a:p>
          <a:p>
            <a:endParaRPr lang="en-US" dirty="0" smtClean="0">
              <a:latin typeface="Times New Roman" pitchFamily="18" charset="0"/>
            </a:endParaRPr>
          </a:p>
          <a:p>
            <a:pPr indent="-255588" eaLnBrk="1" hangingPunct="1">
              <a:lnSpc>
                <a:spcPct val="80000"/>
              </a:lnSpc>
              <a:buFont typeface="Wingdings 3" pitchFamily="18" charset="2"/>
              <a:buChar char=""/>
              <a:defRPr/>
            </a:pP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1</a:t>
            </a:r>
            <a:r>
              <a:rPr lang="en-US" sz="1050" dirty="0" smtClean="0">
                <a:solidFill>
                  <a:schemeClr val="accent5">
                    <a:lumMod val="75000"/>
                  </a:schemeClr>
                </a:solidFill>
              </a:rPr>
              <a:t>. </a:t>
            </a:r>
            <a:r>
              <a:rPr lang="en-US" sz="1200" b="1" dirty="0" err="1" smtClean="0">
                <a:solidFill>
                  <a:schemeClr val="accent5">
                    <a:lumMod val="75000"/>
                  </a:schemeClr>
                </a:solidFill>
              </a:rPr>
              <a:t>Revoicing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:  Teacher repeats some or all of what the     </a:t>
            </a:r>
          </a:p>
          <a:p>
            <a:pPr indent="-255588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      student has said.  Students verify what was said.</a:t>
            </a:r>
          </a:p>
          <a:p>
            <a:pPr indent="-255588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sz="12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indent="-255588" eaLnBrk="1" hangingPunct="1">
              <a:lnSpc>
                <a:spcPct val="80000"/>
              </a:lnSpc>
              <a:buFont typeface="Wingdings 3" pitchFamily="18" charset="2"/>
              <a:buChar char=""/>
              <a:defRPr/>
            </a:pP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2. </a:t>
            </a:r>
            <a:r>
              <a:rPr lang="en-US" sz="1200" b="1" dirty="0" smtClean="0">
                <a:solidFill>
                  <a:schemeClr val="accent5">
                    <a:lumMod val="75000"/>
                  </a:schemeClr>
                </a:solidFill>
              </a:rPr>
              <a:t>Repeating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:  Asking students to restate someone else’s </a:t>
            </a:r>
          </a:p>
          <a:p>
            <a:pPr indent="-255588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      reasoning.</a:t>
            </a:r>
          </a:p>
          <a:p>
            <a:pPr indent="-255588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sz="12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indent="-255588" eaLnBrk="1" hangingPunct="1">
              <a:lnSpc>
                <a:spcPct val="80000"/>
              </a:lnSpc>
              <a:buFont typeface="Wingdings 3" pitchFamily="18" charset="2"/>
              <a:buChar char=""/>
              <a:defRPr/>
            </a:pP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3. </a:t>
            </a:r>
            <a:r>
              <a:rPr lang="en-US" sz="1200" b="1" dirty="0" smtClean="0">
                <a:solidFill>
                  <a:schemeClr val="accent5">
                    <a:lumMod val="75000"/>
                  </a:schemeClr>
                </a:solidFill>
              </a:rPr>
              <a:t>Reasoning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:  Asking students to apply their own </a:t>
            </a:r>
          </a:p>
          <a:p>
            <a:pPr indent="-255588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      reasoning to someone else’s reasoning.</a:t>
            </a:r>
          </a:p>
          <a:p>
            <a:pPr indent="-255588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sz="12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indent="-255588" eaLnBrk="1" hangingPunct="1">
              <a:lnSpc>
                <a:spcPct val="80000"/>
              </a:lnSpc>
              <a:buFont typeface="Wingdings 3" pitchFamily="18" charset="2"/>
              <a:buChar char=""/>
              <a:defRPr/>
            </a:pP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4. </a:t>
            </a:r>
            <a:r>
              <a:rPr lang="en-US" sz="1200" b="1" dirty="0" smtClean="0">
                <a:solidFill>
                  <a:schemeClr val="accent5">
                    <a:lumMod val="75000"/>
                  </a:schemeClr>
                </a:solidFill>
              </a:rPr>
              <a:t>Adding on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:  Prompting students for further participation.</a:t>
            </a:r>
          </a:p>
          <a:p>
            <a:pPr indent="-255588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sz="12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indent="-255588" eaLnBrk="1" hangingPunct="1">
              <a:lnSpc>
                <a:spcPct val="80000"/>
              </a:lnSpc>
              <a:buFont typeface="Wingdings 3" pitchFamily="18" charset="2"/>
              <a:buChar char=""/>
              <a:defRPr/>
            </a:pP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5. </a:t>
            </a:r>
            <a:r>
              <a:rPr lang="en-US" sz="1200" b="1" dirty="0" smtClean="0">
                <a:solidFill>
                  <a:schemeClr val="accent5">
                    <a:lumMod val="75000"/>
                  </a:schemeClr>
                </a:solidFill>
              </a:rPr>
              <a:t>Waiting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: Using wait time.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4D0C46-7809-4768-A258-B0F5A6100BFD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A265E75-882D-49D0-91F0-964A987C3A31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A5454B3-11DF-4876-B895-5105E88AA6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265E75-882D-49D0-91F0-964A987C3A31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5454B3-11DF-4876-B895-5105E88AA6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265E75-882D-49D0-91F0-964A987C3A31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5454B3-11DF-4876-B895-5105E88AA6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265E75-882D-49D0-91F0-964A987C3A31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5454B3-11DF-4876-B895-5105E88AA6E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265E75-882D-49D0-91F0-964A987C3A31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5454B3-11DF-4876-B895-5105E88AA6E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265E75-882D-49D0-91F0-964A987C3A31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5454B3-11DF-4876-B895-5105E88AA6E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265E75-882D-49D0-91F0-964A987C3A31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5454B3-11DF-4876-B895-5105E88AA6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265E75-882D-49D0-91F0-964A987C3A31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5454B3-11DF-4876-B895-5105E88AA6E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265E75-882D-49D0-91F0-964A987C3A31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5454B3-11DF-4876-B895-5105E88AA6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A265E75-882D-49D0-91F0-964A987C3A31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5454B3-11DF-4876-B895-5105E88AA6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A265E75-882D-49D0-91F0-964A987C3A31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A5454B3-11DF-4876-B895-5105E88AA6E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A265E75-882D-49D0-91F0-964A987C3A31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A5454B3-11DF-4876-B895-5105E88AA6E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file:///C:\Users\efreel\Desktop\DanMeyer_2010X.mp4" TargetMode="External"/><Relationship Id="rId1" Type="http://schemas.microsoft.com/office/2007/relationships/media" Target="file:///C:\Users\efreel\Desktop\DanMeyer_2010X.mp4" TargetMode="External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sidemathematics.org/index.php/standard-6" TargetMode="External"/><Relationship Id="rId2" Type="http://schemas.openxmlformats.org/officeDocument/2006/relationships/hyperlink" Target="http://www.insidemathematics.org/index.php/standard-1" TargetMode="Externa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teachingchannel.org/videos/third-grade-math-solutions?fd=1" TargetMode="Externa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Common Core Standards </a:t>
            </a:r>
            <a:br>
              <a:rPr lang="en-US" dirty="0" smtClean="0"/>
            </a:br>
            <a:r>
              <a:rPr lang="en-US" dirty="0" smtClean="0"/>
              <a:t>for Mathematical Practice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Milford Public Schools</a:t>
            </a:r>
          </a:p>
          <a:p>
            <a:r>
              <a:rPr lang="en-US" dirty="0" smtClean="0"/>
              <a:t>September 27-28, 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Teacher Leadership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81328"/>
            <a:ext cx="8686800" cy="4525963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b="1" dirty="0"/>
              <a:t>Dealing with </a:t>
            </a:r>
            <a:r>
              <a:rPr lang="en-US" b="1" dirty="0" smtClean="0"/>
              <a:t>negativity: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dirty="0"/>
              <a:t>Expressions of negativity are common in school</a:t>
            </a:r>
            <a:r>
              <a:rPr lang="en-US" dirty="0" smtClean="0"/>
              <a:t>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dirty="0"/>
              <a:t>Questioning and challenging comments are healthy, but negativity for its own sake is not</a:t>
            </a:r>
            <a:r>
              <a:rPr lang="en-US" dirty="0" smtClean="0"/>
              <a:t>!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dirty="0"/>
              <a:t>“We tried that once and it didn’t work.”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dirty="0"/>
              <a:t>“Without additional funding, there is nothing we can do</a:t>
            </a:r>
            <a:r>
              <a:rPr lang="en-US" dirty="0" smtClean="0"/>
              <a:t>.”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dirty="0" smtClean="0"/>
              <a:t>“Same thing, new name.  Been there, done that.”</a:t>
            </a:r>
            <a:endParaRPr lang="en-US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dirty="0" smtClean="0"/>
              <a:t>“We can’t change until the CMT changes.”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Teacher Leadership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algn="ctr">
              <a:buFont typeface="Wingdings" pitchFamily="2" charset="2"/>
              <a:buNone/>
            </a:pPr>
            <a:r>
              <a:rPr lang="en-US" sz="4000" dirty="0"/>
              <a:t>Perhaps the most important contribution that a teacher leader can make to school improvement is </a:t>
            </a:r>
            <a:r>
              <a:rPr lang="en-US" sz="4000" i="1" dirty="0"/>
              <a:t>to resist the temptation to become negative or cynical</a:t>
            </a:r>
            <a:r>
              <a:rPr lang="en-US" sz="4000" dirty="0"/>
              <a:t>. </a:t>
            </a:r>
            <a:endParaRPr lang="en-US" sz="4000" dirty="0" smtClean="0"/>
          </a:p>
          <a:p>
            <a:pPr algn="ctr">
              <a:buFont typeface="Wingdings" pitchFamily="2" charset="2"/>
              <a:buNone/>
            </a:pPr>
            <a:endParaRPr lang="en-US" sz="4000" dirty="0" smtClean="0"/>
          </a:p>
          <a:p>
            <a:pPr algn="ctr">
              <a:buFont typeface="Wingdings" pitchFamily="2" charset="2"/>
              <a:buNone/>
            </a:pPr>
            <a:r>
              <a:rPr lang="en-US" sz="4000" dirty="0" smtClean="0"/>
              <a:t>Where </a:t>
            </a:r>
            <a:r>
              <a:rPr lang="en-US" sz="4000" dirty="0"/>
              <a:t>negativity and cynicism abound, there is neither energy nor motivation for change.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800" dirty="0" smtClean="0"/>
              <a:t>Who reads the introduction anyway?!</a:t>
            </a:r>
          </a:p>
          <a:p>
            <a:pPr lvl="1"/>
            <a:r>
              <a:rPr lang="en-US" sz="2400" dirty="0" smtClean="0"/>
              <a:t>Read “Introduction” p. 3-5</a:t>
            </a:r>
          </a:p>
          <a:p>
            <a:pPr lvl="1"/>
            <a:r>
              <a:rPr lang="en-US" sz="2400" dirty="0" smtClean="0"/>
              <a:t>Read “Mathematics: Standards for Mathematical Practice” p. 6 ¶1 &amp; p. 8 ¶ 3-5 (*note: you’re not read the practices 1-8)</a:t>
            </a:r>
          </a:p>
          <a:p>
            <a:pPr lvl="1"/>
            <a:endParaRPr lang="en-US" sz="2400" dirty="0" smtClean="0"/>
          </a:p>
          <a:p>
            <a:r>
              <a:rPr lang="en-US" sz="2800" dirty="0" smtClean="0"/>
              <a:t>What information will a teacher leader need to “know, understand, and do?”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Grounding Our Work in CCSS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22526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66496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KNOW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DO</a:t>
                      </a:r>
                      <a:endParaRPr lang="en-US" dirty="0"/>
                    </a:p>
                  </a:txBody>
                  <a:tcPr/>
                </a:tc>
              </a:tr>
              <a:tr h="158769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KUDs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57200" y="3581400"/>
          <a:ext cx="8229600" cy="213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0"/>
              </a:tblGrid>
              <a:tr h="73152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UNDERSTAND</a:t>
                      </a:r>
                      <a:endParaRPr lang="en-US" dirty="0"/>
                    </a:p>
                  </a:txBody>
                  <a:tcPr anchor="ctr"/>
                </a:tc>
              </a:tr>
              <a:tr h="140208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With regard to implementing the Common Core and the “KUDs” we just identified, what could </a:t>
            </a:r>
            <a:r>
              <a:rPr lang="en-US" u="sng" dirty="0" smtClean="0"/>
              <a:t>hinder</a:t>
            </a:r>
            <a:r>
              <a:rPr lang="en-US" dirty="0" smtClean="0"/>
              <a:t> our ability to be teacher leaders in our buildings?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 we teacher leaders?	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Read Wheatley’s Article</a:t>
            </a:r>
          </a:p>
          <a:p>
            <a:r>
              <a:rPr lang="en-US" dirty="0" smtClean="0"/>
              <a:t>Please “mark it up” with your thoughts</a:t>
            </a:r>
          </a:p>
          <a:p>
            <a:r>
              <a:rPr lang="en-US" dirty="0" smtClean="0"/>
              <a:t>Go back and examine your notes, highlights, etc.</a:t>
            </a:r>
          </a:p>
          <a:p>
            <a:r>
              <a:rPr lang="en-US" dirty="0" smtClean="0"/>
              <a:t>Select one sentence, one phrase and one word to share with the group that captures something that affected you as you read.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 you willing to be disturbed?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http://www.wordle.net/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 rendering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Are you willing to be disturbed?</a:t>
            </a:r>
          </a:p>
          <a:p>
            <a:r>
              <a:rPr lang="en-US" dirty="0" smtClean="0"/>
              <a:t>How can you lead from the middle in Milford?</a:t>
            </a:r>
          </a:p>
          <a:p>
            <a:r>
              <a:rPr lang="en-US" dirty="0" smtClean="0"/>
              <a:t>How can I help you grow as a teacher leader?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Milford’s Teacher Leaders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Get initial familiarity with all eight standards</a:t>
            </a:r>
          </a:p>
          <a:p>
            <a:r>
              <a:rPr lang="en-US" dirty="0" smtClean="0"/>
              <a:t>Dig deeper into this month’s focus standards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SMP Overview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Read you selected SMP</a:t>
            </a:r>
          </a:p>
          <a:p>
            <a:r>
              <a:rPr lang="en-US" dirty="0" smtClean="0"/>
              <a:t>Respond to as many questions on “Sharing the Reason” as you can</a:t>
            </a:r>
          </a:p>
          <a:p>
            <a:r>
              <a:rPr lang="en-US" dirty="0" smtClean="0"/>
              <a:t>Form two groups, making sure that SMPs 1-8 are represented at least once.</a:t>
            </a:r>
          </a:p>
          <a:p>
            <a:r>
              <a:rPr lang="en-US" dirty="0" smtClean="0"/>
              <a:t>“Inform” the group about your featured standard one at a time</a:t>
            </a:r>
          </a:p>
          <a:p>
            <a:r>
              <a:rPr lang="en-US" dirty="0" smtClean="0"/>
              <a:t>Please take notes on the graphic organizer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“Sharing the Reason”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Build cohort capacity to function as peer leaders, ready to present content to teacher teams on early release days and support teacher implementation in respective schools</a:t>
            </a:r>
          </a:p>
          <a:p>
            <a:pPr lvl="0"/>
            <a:r>
              <a:rPr lang="en-US" dirty="0" smtClean="0"/>
              <a:t>Develop understanding of Standards for Mathematical Practice and implications for planning &amp;  instruction </a:t>
            </a:r>
          </a:p>
          <a:p>
            <a:pPr lvl="0"/>
            <a:r>
              <a:rPr lang="en-US" dirty="0" smtClean="0"/>
              <a:t>Examine classroom strategies for developing said practices in elementary, middle and high school students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Grouping the SMPs</a:t>
            </a:r>
            <a:endParaRPr lang="en-US" dirty="0"/>
          </a:p>
        </p:txBody>
      </p:sp>
      <p:pic>
        <p:nvPicPr>
          <p:cNvPr id="5" name="Picture 4" descr="math practices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83484"/>
            <a:ext cx="9144000" cy="5674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Autofit/>
          </a:bodyPr>
          <a:lstStyle/>
          <a:p>
            <a:r>
              <a:rPr lang="en-US" sz="2000" dirty="0" smtClean="0"/>
              <a:t>In what ways does Mr. Meyer incorporate the Standards for Mathematical Practice?</a:t>
            </a:r>
            <a:endParaRPr lang="en-US" sz="2000" dirty="0"/>
          </a:p>
        </p:txBody>
      </p:sp>
      <p:pic>
        <p:nvPicPr>
          <p:cNvPr id="6" name="DanMeyer_2010X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685800" y="1066800"/>
            <a:ext cx="7696200" cy="57721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Revisit KUDS</a:t>
            </a:r>
          </a:p>
          <a:p>
            <a:r>
              <a:rPr lang="en-US" dirty="0" smtClean="0"/>
              <a:t>SWOT</a:t>
            </a:r>
          </a:p>
          <a:p>
            <a:pPr lvl="1"/>
            <a:r>
              <a:rPr lang="en-US" dirty="0" smtClean="0"/>
              <a:t>Strengths</a:t>
            </a:r>
          </a:p>
          <a:p>
            <a:pPr lvl="1"/>
            <a:r>
              <a:rPr lang="en-US" dirty="0" smtClean="0"/>
              <a:t>Weaknesses</a:t>
            </a:r>
          </a:p>
          <a:p>
            <a:pPr lvl="1"/>
            <a:r>
              <a:rPr lang="en-US" dirty="0" smtClean="0"/>
              <a:t>Opportunities</a:t>
            </a:r>
          </a:p>
          <a:p>
            <a:pPr lvl="1"/>
            <a:r>
              <a:rPr lang="en-US" dirty="0" smtClean="0"/>
              <a:t>Threats (&amp; Obstacles)</a:t>
            </a:r>
          </a:p>
          <a:p>
            <a:pPr lvl="1"/>
            <a:endParaRPr lang="en-US" dirty="0"/>
          </a:p>
          <a:p>
            <a:r>
              <a:rPr lang="en-US" dirty="0" smtClean="0"/>
              <a:t>How can we change opportunities into strengths?</a:t>
            </a:r>
          </a:p>
          <a:p>
            <a:r>
              <a:rPr lang="en-US" dirty="0" smtClean="0"/>
              <a:t>How can we strengthen weaknesses?</a:t>
            </a:r>
          </a:p>
          <a:p>
            <a:r>
              <a:rPr lang="en-US" dirty="0" smtClean="0"/>
              <a:t>How can will eliminate obstacles and diminish threats?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Now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2011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Review Arizona’s Illustrated SMPs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How do we get our students to develop these skills?</a:t>
            </a:r>
          </a:p>
          <a:p>
            <a:r>
              <a:rPr lang="en-US" dirty="0" smtClean="0"/>
              <a:t>What </a:t>
            </a:r>
            <a:r>
              <a:rPr lang="en-US" i="1" dirty="0" smtClean="0"/>
              <a:t>teaching</a:t>
            </a:r>
            <a:r>
              <a:rPr lang="en-US" dirty="0" smtClean="0"/>
              <a:t> strategies can be utilized to help students develop these skills?</a:t>
            </a:r>
          </a:p>
          <a:p>
            <a:r>
              <a:rPr lang="en-US" dirty="0" smtClean="0"/>
              <a:t>What do we need to do more of? Less of?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Students, not Teachers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Habits of Mind</a:t>
            </a:r>
          </a:p>
          <a:p>
            <a:pPr marL="624078" indent="-514350">
              <a:buClrTx/>
              <a:buFont typeface="+mj-lt"/>
              <a:buAutoNum type="arabicPeriod"/>
            </a:pPr>
            <a:r>
              <a:rPr lang="en-US" dirty="0" smtClean="0"/>
              <a:t>Make Sense of Problems and Persevere in Solving Them</a:t>
            </a:r>
          </a:p>
          <a:p>
            <a:pPr marL="624078" indent="-514350">
              <a:buClrTx/>
              <a:buFont typeface="+mj-lt"/>
              <a:buAutoNum type="arabicPeriod" startAt="6"/>
            </a:pPr>
            <a:r>
              <a:rPr lang="en-US" dirty="0" smtClean="0"/>
              <a:t>Attend to Precision</a:t>
            </a:r>
          </a:p>
          <a:p>
            <a:pPr marL="624078" indent="-514350">
              <a:buClrTx/>
              <a:buNone/>
            </a:pPr>
            <a:endParaRPr lang="en-US" dirty="0" smtClean="0"/>
          </a:p>
          <a:p>
            <a:pPr marL="624078" indent="-514350">
              <a:buClrTx/>
              <a:buNone/>
            </a:pPr>
            <a:r>
              <a:rPr lang="en-US" dirty="0" smtClean="0"/>
              <a:t>Why are these categorized as “Habits of Mind?”</a:t>
            </a:r>
          </a:p>
          <a:p>
            <a:pPr marL="624078" indent="-514350">
              <a:buClrTx/>
              <a:buNone/>
            </a:pPr>
            <a:r>
              <a:rPr lang="en-US" dirty="0" smtClean="0"/>
              <a:t>Review your notes from jigsaw.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Digging Deeper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smp1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570" y="280151"/>
            <a:ext cx="9138430" cy="6577849"/>
          </a:xfrm>
        </p:spPr>
      </p:pic>
      <p:sp>
        <p:nvSpPr>
          <p:cNvPr id="3" name="5-Point Star 2"/>
          <p:cNvSpPr/>
          <p:nvPr/>
        </p:nvSpPr>
        <p:spPr>
          <a:xfrm>
            <a:off x="8192276" y="1248745"/>
            <a:ext cx="914400" cy="762000"/>
          </a:xfrm>
          <a:prstGeom prst="star5">
            <a:avLst/>
          </a:prstGeom>
          <a:solidFill>
            <a:srgbClr val="FFFF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5-Point Star 3"/>
          <p:cNvSpPr/>
          <p:nvPr/>
        </p:nvSpPr>
        <p:spPr>
          <a:xfrm>
            <a:off x="7239000" y="1828800"/>
            <a:ext cx="914400" cy="762000"/>
          </a:xfrm>
          <a:prstGeom prst="star5">
            <a:avLst/>
          </a:prstGeom>
          <a:solidFill>
            <a:srgbClr val="FFFF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5-Point Star 4"/>
          <p:cNvSpPr/>
          <p:nvPr/>
        </p:nvSpPr>
        <p:spPr>
          <a:xfrm>
            <a:off x="0" y="3810000"/>
            <a:ext cx="914400" cy="762000"/>
          </a:xfrm>
          <a:prstGeom prst="star5">
            <a:avLst/>
          </a:prstGeom>
          <a:solidFill>
            <a:srgbClr val="FFFF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5-Point Star 5"/>
          <p:cNvSpPr/>
          <p:nvPr/>
        </p:nvSpPr>
        <p:spPr>
          <a:xfrm>
            <a:off x="533400" y="5181600"/>
            <a:ext cx="914400" cy="762000"/>
          </a:xfrm>
          <a:prstGeom prst="star5">
            <a:avLst/>
          </a:prstGeom>
          <a:solidFill>
            <a:srgbClr val="FFFF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5-Point Star 7"/>
          <p:cNvSpPr/>
          <p:nvPr/>
        </p:nvSpPr>
        <p:spPr>
          <a:xfrm>
            <a:off x="4267200" y="4114800"/>
            <a:ext cx="914400" cy="762000"/>
          </a:xfrm>
          <a:prstGeom prst="star5">
            <a:avLst/>
          </a:prstGeom>
          <a:solidFill>
            <a:srgbClr val="FFFF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5-Point Star 8"/>
          <p:cNvSpPr/>
          <p:nvPr/>
        </p:nvSpPr>
        <p:spPr>
          <a:xfrm>
            <a:off x="3733800" y="4648200"/>
            <a:ext cx="914400" cy="762000"/>
          </a:xfrm>
          <a:prstGeom prst="star5">
            <a:avLst/>
          </a:prstGeom>
          <a:solidFill>
            <a:srgbClr val="FFFF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5-Point Star 9"/>
          <p:cNvSpPr/>
          <p:nvPr/>
        </p:nvSpPr>
        <p:spPr>
          <a:xfrm>
            <a:off x="4191000" y="5638800"/>
            <a:ext cx="914400" cy="762000"/>
          </a:xfrm>
          <a:prstGeom prst="star5">
            <a:avLst/>
          </a:prstGeom>
          <a:solidFill>
            <a:srgbClr val="FFFF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5-Point Star 10"/>
          <p:cNvSpPr/>
          <p:nvPr/>
        </p:nvSpPr>
        <p:spPr>
          <a:xfrm>
            <a:off x="6553200" y="3810000"/>
            <a:ext cx="914400" cy="762000"/>
          </a:xfrm>
          <a:prstGeom prst="star5">
            <a:avLst/>
          </a:prstGeom>
          <a:solidFill>
            <a:srgbClr val="FFFF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5-Point Star 11"/>
          <p:cNvSpPr/>
          <p:nvPr/>
        </p:nvSpPr>
        <p:spPr>
          <a:xfrm>
            <a:off x="6629400" y="5181600"/>
            <a:ext cx="914400" cy="762000"/>
          </a:xfrm>
          <a:prstGeom prst="star5">
            <a:avLst/>
          </a:prstGeom>
          <a:solidFill>
            <a:srgbClr val="FFFF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3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" presetClass="entr" presetSubtype="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500"/>
                            </p:stCondLst>
                            <p:childTnLst>
                              <p:par>
                                <p:cTn id="35" presetID="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500"/>
                            </p:stCondLst>
                            <p:childTnLst>
                              <p:par>
                                <p:cTn id="40" presetID="2" presetClass="entr" presetSubtype="3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500"/>
                            </p:stCondLst>
                            <p:childTnLst>
                              <p:par>
                                <p:cTn id="4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b="1" u="sng" dirty="0" smtClean="0"/>
              <a:t>Classroom Strategies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Think-Pair-Share</a:t>
            </a:r>
            <a:br>
              <a:rPr lang="en-US" dirty="0" smtClean="0"/>
            </a:br>
            <a:r>
              <a:rPr lang="en-US" dirty="0" smtClean="0"/>
              <a:t>Think-Write-Pair-Share</a:t>
            </a:r>
            <a:br>
              <a:rPr lang="en-US" dirty="0" smtClean="0"/>
            </a:br>
            <a:r>
              <a:rPr lang="en-US" dirty="0" smtClean="0"/>
              <a:t>Think-Pair-Share-Square</a:t>
            </a:r>
            <a:br>
              <a:rPr lang="en-US" dirty="0" smtClean="0"/>
            </a:br>
            <a:r>
              <a:rPr lang="en-US" dirty="0" smtClean="0"/>
              <a:t>Stoplight:  Red, yellow, green (cups, blocks, paper)</a:t>
            </a:r>
            <a:br>
              <a:rPr lang="en-US" dirty="0" smtClean="0"/>
            </a:br>
            <a:r>
              <a:rPr lang="en-US" dirty="0" smtClean="0"/>
              <a:t>Group Diplomat</a:t>
            </a:r>
            <a:br>
              <a:rPr lang="en-US" dirty="0" smtClean="0"/>
            </a:br>
            <a:r>
              <a:rPr lang="en-US" dirty="0" smtClean="0"/>
              <a:t>Teacher Huddle</a:t>
            </a:r>
            <a:br>
              <a:rPr lang="en-US" dirty="0" smtClean="0"/>
            </a:br>
            <a:r>
              <a:rPr lang="en-US" dirty="0" smtClean="0"/>
              <a:t>Talk, No Talk</a:t>
            </a:r>
            <a:br>
              <a:rPr lang="en-US" dirty="0" smtClean="0"/>
            </a:br>
            <a:r>
              <a:rPr lang="en-US" dirty="0" smtClean="0"/>
              <a:t>Wait Time</a:t>
            </a:r>
            <a:br>
              <a:rPr lang="en-US" dirty="0" smtClean="0"/>
            </a:br>
            <a:r>
              <a:rPr lang="en-US" dirty="0" smtClean="0"/>
              <a:t>Quick Writes</a:t>
            </a:r>
            <a:br>
              <a:rPr lang="en-US" dirty="0" smtClean="0"/>
            </a:br>
            <a:r>
              <a:rPr lang="en-US" dirty="0" smtClean="0"/>
              <a:t>Journals</a:t>
            </a:r>
            <a:br>
              <a:rPr lang="en-US" dirty="0" smtClean="0"/>
            </a:br>
            <a:r>
              <a:rPr lang="en-US" dirty="0" smtClean="0"/>
              <a:t>3 Before Me</a:t>
            </a:r>
            <a:br>
              <a:rPr lang="en-US" dirty="0" smtClean="0"/>
            </a:br>
            <a:r>
              <a:rPr lang="en-US" dirty="0" smtClean="0"/>
              <a:t>"No Opt Out“</a:t>
            </a:r>
          </a:p>
          <a:p>
            <a:r>
              <a:rPr lang="en-US" dirty="0" smtClean="0"/>
              <a:t>Chalk talk</a:t>
            </a:r>
          </a:p>
          <a:p>
            <a:r>
              <a:rPr lang="en-US" dirty="0" smtClean="0"/>
              <a:t>Hot potato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What strategies can you share?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SMP #1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mp6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84127"/>
            <a:ext cx="9144000" cy="6673873"/>
          </a:xfrm>
        </p:spPr>
      </p:pic>
      <p:sp>
        <p:nvSpPr>
          <p:cNvPr id="3" name="5-Point Star 2"/>
          <p:cNvSpPr/>
          <p:nvPr/>
        </p:nvSpPr>
        <p:spPr>
          <a:xfrm>
            <a:off x="7162800" y="1066800"/>
            <a:ext cx="914400" cy="762000"/>
          </a:xfrm>
          <a:prstGeom prst="star5">
            <a:avLst/>
          </a:prstGeom>
          <a:solidFill>
            <a:srgbClr val="FFFF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5-Point Star 4"/>
          <p:cNvSpPr/>
          <p:nvPr/>
        </p:nvSpPr>
        <p:spPr>
          <a:xfrm>
            <a:off x="5943600" y="1600200"/>
            <a:ext cx="914400" cy="762000"/>
          </a:xfrm>
          <a:prstGeom prst="star5">
            <a:avLst/>
          </a:prstGeom>
          <a:solidFill>
            <a:srgbClr val="FFFF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5-Point Star 5"/>
          <p:cNvSpPr/>
          <p:nvPr/>
        </p:nvSpPr>
        <p:spPr>
          <a:xfrm>
            <a:off x="6096000" y="3200400"/>
            <a:ext cx="914400" cy="762000"/>
          </a:xfrm>
          <a:prstGeom prst="star5">
            <a:avLst/>
          </a:prstGeom>
          <a:solidFill>
            <a:srgbClr val="FFFF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5-Point Star 6"/>
          <p:cNvSpPr/>
          <p:nvPr/>
        </p:nvSpPr>
        <p:spPr>
          <a:xfrm>
            <a:off x="5791200" y="5791200"/>
            <a:ext cx="914400" cy="762000"/>
          </a:xfrm>
          <a:prstGeom prst="star5">
            <a:avLst/>
          </a:prstGeom>
          <a:solidFill>
            <a:srgbClr val="FFFF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t"/>
            <a:r>
              <a:rPr lang="en-US" b="1" u="sng" dirty="0" smtClean="0"/>
              <a:t>Classroom Strategies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Frayer</a:t>
            </a:r>
            <a:r>
              <a:rPr lang="en-US" dirty="0" smtClean="0"/>
              <a:t> Model</a:t>
            </a:r>
          </a:p>
          <a:p>
            <a:pPr fontAlgn="t">
              <a:buNone/>
            </a:pPr>
            <a:r>
              <a:rPr lang="en-US" dirty="0" smtClean="0"/>
              <a:t>	Word Walls</a:t>
            </a:r>
          </a:p>
          <a:p>
            <a:pPr fontAlgn="t">
              <a:buNone/>
            </a:pPr>
            <a:r>
              <a:rPr lang="en-US" dirty="0" smtClean="0"/>
              <a:t>	"Right is Right”</a:t>
            </a:r>
          </a:p>
          <a:p>
            <a:pPr fontAlgn="t">
              <a:buNone/>
            </a:pPr>
            <a:endParaRPr lang="en-US" dirty="0" smtClean="0"/>
          </a:p>
          <a:p>
            <a:pPr fontAlgn="t">
              <a:buNone/>
            </a:pPr>
            <a:endParaRPr lang="en-US" dirty="0" smtClean="0"/>
          </a:p>
          <a:p>
            <a:pPr fontAlgn="t"/>
            <a:r>
              <a:rPr lang="en-US" dirty="0" smtClean="0"/>
              <a:t>What strategies can you share?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SMP #6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Reasoning and explaining</a:t>
            </a:r>
          </a:p>
          <a:p>
            <a:pPr marL="624078" indent="-514350">
              <a:buClrTx/>
              <a:buFont typeface="+mj-lt"/>
              <a:buAutoNum type="arabicPeriod" startAt="2"/>
            </a:pPr>
            <a:r>
              <a:rPr lang="en-US" dirty="0" smtClean="0"/>
              <a:t>Reason abstractly and quantitatively</a:t>
            </a:r>
          </a:p>
          <a:p>
            <a:pPr marL="624078" indent="-514350">
              <a:buClrTx/>
              <a:buFont typeface="+mj-lt"/>
              <a:buAutoNum type="arabicPeriod" startAt="2"/>
            </a:pPr>
            <a:r>
              <a:rPr lang="en-US" dirty="0" smtClean="0"/>
              <a:t>Construct viable arguments and critique the reasoning of others</a:t>
            </a:r>
          </a:p>
          <a:p>
            <a:pPr marL="624078" indent="-514350">
              <a:buClrTx/>
              <a:buNone/>
            </a:pPr>
            <a:endParaRPr lang="en-US" dirty="0" smtClean="0"/>
          </a:p>
          <a:p>
            <a:pPr marL="624078" indent="-514350">
              <a:buClrTx/>
              <a:buNone/>
            </a:pPr>
            <a:r>
              <a:rPr lang="en-US" dirty="0" smtClean="0"/>
              <a:t>Why are these categorized as “Reasoning and explaining?”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 smtClean="0"/>
          </a:p>
          <a:p>
            <a:pPr marL="624078" indent="-514350">
              <a:buClrTx/>
              <a:buNone/>
            </a:pPr>
            <a:r>
              <a:rPr lang="en-US" dirty="0" smtClean="0"/>
              <a:t>Review your notes from jigsaw.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Digging Deeper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the plan?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mp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28600"/>
            <a:ext cx="9183535" cy="6629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fontAlgn="t"/>
            <a:r>
              <a:rPr lang="en-US" b="1" u="sng" dirty="0" smtClean="0"/>
              <a:t>Classroom Strategies</a:t>
            </a:r>
            <a:endParaRPr lang="en-US" dirty="0" smtClean="0"/>
          </a:p>
          <a:p>
            <a:pPr lvl="1" fontAlgn="t"/>
            <a:r>
              <a:rPr lang="en-US" dirty="0" smtClean="0"/>
              <a:t>Show me two ways</a:t>
            </a:r>
          </a:p>
          <a:p>
            <a:pPr lvl="1" fontAlgn="t"/>
            <a:r>
              <a:rPr lang="en-US" dirty="0" smtClean="0"/>
              <a:t>Two column notes</a:t>
            </a:r>
          </a:p>
          <a:p>
            <a:pPr lvl="1" fontAlgn="t"/>
            <a:r>
              <a:rPr lang="en-US" dirty="0" smtClean="0"/>
              <a:t>(</a:t>
            </a:r>
            <a:r>
              <a:rPr lang="en-US" dirty="0" err="1" smtClean="0"/>
              <a:t>Marzano’s</a:t>
            </a:r>
            <a:r>
              <a:rPr lang="en-US" dirty="0" smtClean="0"/>
              <a:t> 6 Step </a:t>
            </a:r>
            <a:r>
              <a:rPr lang="en-US" dirty="0" err="1" smtClean="0"/>
              <a:t>Vocab</a:t>
            </a:r>
            <a:r>
              <a:rPr lang="en-US" dirty="0" smtClean="0"/>
              <a:t>)</a:t>
            </a:r>
          </a:p>
          <a:p>
            <a:pPr lvl="1" fontAlgn="t"/>
            <a:r>
              <a:rPr lang="en-US" dirty="0" smtClean="0"/>
              <a:t>Pencils off, Minds on</a:t>
            </a:r>
          </a:p>
          <a:p>
            <a:pPr lvl="1" fontAlgn="t"/>
            <a:r>
              <a:rPr lang="en-US" dirty="0" smtClean="0"/>
              <a:t>Private think time</a:t>
            </a:r>
          </a:p>
          <a:p>
            <a:pPr lvl="1" fontAlgn="t"/>
            <a:endParaRPr lang="en-US" dirty="0" smtClean="0"/>
          </a:p>
          <a:p>
            <a:pPr fontAlgn="t"/>
            <a:endParaRPr lang="en-US" dirty="0" smtClean="0"/>
          </a:p>
          <a:p>
            <a:pPr fontAlgn="t">
              <a:buNone/>
            </a:pPr>
            <a:endParaRPr lang="en-US" dirty="0" smtClean="0"/>
          </a:p>
          <a:p>
            <a:pPr fontAlgn="t"/>
            <a:r>
              <a:rPr lang="en-US" dirty="0" smtClean="0"/>
              <a:t>What strategies can you share?</a:t>
            </a:r>
            <a:br>
              <a:rPr lang="en-US" dirty="0" smtClean="0"/>
            </a:b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SMP #2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mp3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92788"/>
            <a:ext cx="9144000" cy="65652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1" fontAlgn="t"/>
            <a:r>
              <a:rPr lang="en-US" b="1" u="sng" dirty="0" smtClean="0"/>
              <a:t>Classroom Strategies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Think-Pair-Share</a:t>
            </a:r>
          </a:p>
          <a:p>
            <a:pPr lvl="1" fontAlgn="t"/>
            <a:r>
              <a:rPr lang="en-US" dirty="0" smtClean="0"/>
              <a:t>Accountable talk</a:t>
            </a:r>
          </a:p>
          <a:p>
            <a:pPr lvl="1" fontAlgn="t"/>
            <a:r>
              <a:rPr lang="en-US" dirty="0" smtClean="0"/>
              <a:t>Traveling Salesman</a:t>
            </a:r>
          </a:p>
          <a:p>
            <a:pPr lvl="1" fontAlgn="t"/>
            <a:r>
              <a:rPr lang="en-US" dirty="0" smtClean="0"/>
              <a:t>Hot Potato</a:t>
            </a:r>
          </a:p>
          <a:p>
            <a:pPr lvl="1" fontAlgn="t"/>
            <a:r>
              <a:rPr lang="en-US" dirty="0" smtClean="0"/>
              <a:t>Chalk Talk</a:t>
            </a:r>
          </a:p>
          <a:p>
            <a:pPr lvl="1" fontAlgn="t"/>
            <a:r>
              <a:rPr lang="en-US" dirty="0" smtClean="0"/>
              <a:t>Swap meet</a:t>
            </a:r>
          </a:p>
          <a:p>
            <a:pPr lvl="1" fontAlgn="t"/>
            <a:r>
              <a:rPr lang="en-US" dirty="0" smtClean="0"/>
              <a:t>Talk Moves</a:t>
            </a:r>
          </a:p>
          <a:p>
            <a:pPr lvl="1" fontAlgn="t"/>
            <a:endParaRPr lang="en-US" dirty="0" smtClean="0"/>
          </a:p>
          <a:p>
            <a:pPr fontAlgn="t">
              <a:buNone/>
            </a:pPr>
            <a:endParaRPr lang="en-US" dirty="0" smtClean="0"/>
          </a:p>
          <a:p>
            <a:pPr fontAlgn="t"/>
            <a:r>
              <a:rPr lang="en-US" dirty="0" smtClean="0"/>
              <a:t>What strategies can you share?</a:t>
            </a:r>
            <a:br>
              <a:rPr lang="en-US" dirty="0" smtClean="0"/>
            </a:b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SMP #3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hlinkClick r:id="rId2"/>
              </a:rPr>
              <a:t>https://www.teachingchannel.org/videos/math-practice-standard-perseverance?fd=1</a:t>
            </a:r>
          </a:p>
          <a:p>
            <a:endParaRPr lang="en-US" dirty="0" smtClean="0">
              <a:hlinkClick r:id="rId2"/>
            </a:endParaRPr>
          </a:p>
          <a:p>
            <a:r>
              <a:rPr lang="en-US" dirty="0" smtClean="0">
                <a:hlinkClick r:id="rId2"/>
              </a:rPr>
              <a:t>http://www.insidemathematics.org/index.php/standard-1</a:t>
            </a:r>
            <a:endParaRPr lang="en-US" dirty="0" smtClean="0"/>
          </a:p>
          <a:p>
            <a:pPr lvl="1"/>
            <a:r>
              <a:rPr lang="en-US" dirty="0" smtClean="0"/>
              <a:t>7</a:t>
            </a:r>
            <a:r>
              <a:rPr lang="en-US" baseline="30000" dirty="0" smtClean="0"/>
              <a:t>th</a:t>
            </a:r>
            <a:r>
              <a:rPr lang="en-US" dirty="0" smtClean="0"/>
              <a:t>/8</a:t>
            </a:r>
            <a:r>
              <a:rPr lang="en-US" baseline="30000" dirty="0" smtClean="0"/>
              <a:t>th</a:t>
            </a:r>
            <a:r>
              <a:rPr lang="en-US" dirty="0" smtClean="0"/>
              <a:t> Grade Video </a:t>
            </a:r>
          </a:p>
          <a:p>
            <a:pPr lvl="1"/>
            <a:r>
              <a:rPr lang="en-US" dirty="0" smtClean="0"/>
              <a:t>9</a:t>
            </a:r>
            <a:r>
              <a:rPr lang="en-US" baseline="30000" dirty="0" smtClean="0"/>
              <a:t>th</a:t>
            </a:r>
            <a:r>
              <a:rPr lang="en-US" dirty="0" smtClean="0"/>
              <a:t>/10</a:t>
            </a:r>
            <a:r>
              <a:rPr lang="en-US" baseline="30000" dirty="0" smtClean="0"/>
              <a:t>th</a:t>
            </a:r>
            <a:r>
              <a:rPr lang="en-US" dirty="0" smtClean="0"/>
              <a:t> Grade Video #4</a:t>
            </a:r>
          </a:p>
          <a:p>
            <a:endParaRPr lang="en-US" dirty="0" smtClean="0">
              <a:hlinkClick r:id="rId3"/>
            </a:endParaRPr>
          </a:p>
          <a:p>
            <a:r>
              <a:rPr lang="en-US" dirty="0" smtClean="0">
                <a:hlinkClick r:id="rId3"/>
              </a:rPr>
              <a:t>http://www.insidemathematics.org/index.php/standard-6</a:t>
            </a:r>
            <a:endParaRPr lang="en-US" dirty="0" smtClean="0"/>
          </a:p>
          <a:p>
            <a:pPr lvl="1"/>
            <a:r>
              <a:rPr lang="en-US" dirty="0" smtClean="0"/>
              <a:t>7</a:t>
            </a:r>
            <a:r>
              <a:rPr lang="en-US" baseline="30000" dirty="0" smtClean="0"/>
              <a:t>th</a:t>
            </a:r>
            <a:r>
              <a:rPr lang="en-US" dirty="0" smtClean="0"/>
              <a:t> Grade Video #3</a:t>
            </a:r>
          </a:p>
          <a:p>
            <a:pPr lvl="2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Videos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https://</a:t>
            </a:r>
            <a:r>
              <a:rPr lang="en-US" dirty="0" err="1"/>
              <a:t>www.teachingchannel.org</a:t>
            </a:r>
            <a:r>
              <a:rPr lang="en-US" dirty="0"/>
              <a:t>/videos/</a:t>
            </a:r>
            <a:r>
              <a:rPr lang="en-US" dirty="0" err="1"/>
              <a:t>surface-area-lesson?fd</a:t>
            </a:r>
            <a:r>
              <a:rPr lang="en-US" dirty="0"/>
              <a:t>=</a:t>
            </a:r>
            <a:r>
              <a:rPr lang="en-US" dirty="0" smtClean="0"/>
              <a:t>1</a:t>
            </a:r>
          </a:p>
          <a:p>
            <a:endParaRPr lang="en-US" dirty="0" smtClean="0"/>
          </a:p>
          <a:p>
            <a:r>
              <a:rPr lang="en-US" dirty="0">
                <a:hlinkClick r:id="rId2"/>
              </a:rPr>
              <a:t>https://www.teachingchannel.org/videos/third-grade-math-solutions?fd=</a:t>
            </a:r>
            <a:r>
              <a:rPr lang="en-US" dirty="0" smtClean="0">
                <a:hlinkClick r:id="rId2"/>
              </a:rPr>
              <a:t>1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Videos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0927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Your task:</a:t>
            </a:r>
          </a:p>
          <a:p>
            <a:r>
              <a:rPr lang="en-US" dirty="0" smtClean="0"/>
              <a:t>Present/share this information with your colleagues during the next early release day</a:t>
            </a:r>
          </a:p>
          <a:p>
            <a:r>
              <a:rPr lang="en-US" dirty="0" smtClean="0"/>
              <a:t>Implement some of the strategies and collect data/artifacts of successes and challenges</a:t>
            </a:r>
          </a:p>
          <a:p>
            <a:r>
              <a:rPr lang="en-US" dirty="0" smtClean="0"/>
              <a:t>Support your colleagues as they try to do the same</a:t>
            </a:r>
          </a:p>
          <a:p>
            <a:r>
              <a:rPr lang="en-US" dirty="0" smtClean="0"/>
              <a:t>Reconvene with cohort to debrief (11/28/12)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Teacher Leadership 	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 person talks</a:t>
            </a:r>
          </a:p>
          <a:p>
            <a:pPr lvl="1"/>
            <a:r>
              <a:rPr lang="en-US" dirty="0" smtClean="0"/>
              <a:t>How might you begin working with your colleagues on implementing CCSS?</a:t>
            </a:r>
          </a:p>
          <a:p>
            <a:r>
              <a:rPr lang="en-US" dirty="0" smtClean="0"/>
              <a:t>One person listens</a:t>
            </a:r>
          </a:p>
          <a:p>
            <a:pPr lvl="1"/>
            <a:r>
              <a:rPr lang="en-US" dirty="0" smtClean="0"/>
              <a:t>Ask clarifying questions</a:t>
            </a:r>
          </a:p>
          <a:p>
            <a:r>
              <a:rPr lang="en-US" dirty="0" smtClean="0"/>
              <a:t>One person watches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Small Group Conversation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9959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key the establishing rapport is an ability to enter another person’s world by assuming a similar state of mind.  </a:t>
            </a:r>
          </a:p>
          <a:p>
            <a:r>
              <a:rPr lang="en-US" dirty="0" smtClean="0"/>
              <a:t>Posture</a:t>
            </a:r>
          </a:p>
          <a:p>
            <a:r>
              <a:rPr lang="en-US" dirty="0" smtClean="0"/>
              <a:t>Gesture</a:t>
            </a:r>
          </a:p>
          <a:p>
            <a:r>
              <a:rPr lang="en-US" dirty="0" smtClean="0"/>
              <a:t>Tonality</a:t>
            </a:r>
          </a:p>
          <a:p>
            <a:r>
              <a:rPr lang="en-US" dirty="0" smtClean="0"/>
              <a:t>Language</a:t>
            </a:r>
          </a:p>
          <a:p>
            <a:r>
              <a:rPr lang="en-US" dirty="0" smtClean="0"/>
              <a:t>Breathing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Building Rapport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 person talks</a:t>
            </a:r>
          </a:p>
          <a:p>
            <a:pPr lvl="1"/>
            <a:r>
              <a:rPr lang="en-US" dirty="0" smtClean="0"/>
              <a:t>How might you begin working with your colleagues on implementing CCSS?</a:t>
            </a:r>
          </a:p>
          <a:p>
            <a:r>
              <a:rPr lang="en-US" dirty="0" smtClean="0"/>
              <a:t>One person listens</a:t>
            </a:r>
          </a:p>
          <a:p>
            <a:pPr lvl="1"/>
            <a:r>
              <a:rPr lang="en-US" dirty="0" smtClean="0"/>
              <a:t>Ask clarifying questions</a:t>
            </a:r>
          </a:p>
          <a:p>
            <a:r>
              <a:rPr lang="en-US" dirty="0" smtClean="0"/>
              <a:t>One person watches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Small Group Conversation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9533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/>
              <a:t>Practice informing PD informing Practice</a:t>
            </a:r>
            <a:endParaRPr lang="en-US" sz="32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304800" y="1447800"/>
          <a:ext cx="49530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8" name="Group 7"/>
          <p:cNvGrpSpPr/>
          <p:nvPr/>
        </p:nvGrpSpPr>
        <p:grpSpPr>
          <a:xfrm>
            <a:off x="3581400" y="1219200"/>
            <a:ext cx="2489279" cy="2489279"/>
            <a:chOff x="2285997" y="1981196"/>
            <a:chExt cx="2489279" cy="2489279"/>
          </a:xfrm>
          <a:scene3d>
            <a:camera prst="orthographicFront"/>
            <a:lightRig rig="flat" dir="t"/>
          </a:scene3d>
        </p:grpSpPr>
        <p:sp>
          <p:nvSpPr>
            <p:cNvPr id="10" name=" 3"/>
            <p:cNvSpPr/>
            <p:nvPr/>
          </p:nvSpPr>
          <p:spPr>
            <a:xfrm>
              <a:off x="2285997" y="1981196"/>
              <a:ext cx="2489279" cy="2489279"/>
            </a:xfrm>
            <a:prstGeom prst="gear9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 4"/>
            <p:cNvSpPr/>
            <p:nvPr/>
          </p:nvSpPr>
          <p:spPr>
            <a:xfrm>
              <a:off x="2786451" y="2564299"/>
              <a:ext cx="1488371" cy="127954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000" kern="1200" dirty="0" smtClean="0"/>
                <a:t>Training of Trainers</a:t>
              </a:r>
              <a:endParaRPr lang="en-US" sz="1000" kern="1200" dirty="0"/>
            </a:p>
          </p:txBody>
        </p:sp>
      </p:grpSp>
      <p:sp>
        <p:nvSpPr>
          <p:cNvPr id="9" name="Circular Arrow 8"/>
          <p:cNvSpPr/>
          <p:nvPr/>
        </p:nvSpPr>
        <p:spPr>
          <a:xfrm rot="18663893">
            <a:off x="3357850" y="730788"/>
            <a:ext cx="3186277" cy="3186277"/>
          </a:xfrm>
          <a:prstGeom prst="circularArrow">
            <a:avLst>
              <a:gd name="adj1" fmla="val 4687"/>
              <a:gd name="adj2" fmla="val 299029"/>
              <a:gd name="adj3" fmla="val 2523572"/>
              <a:gd name="adj4" fmla="val 15845412"/>
              <a:gd name="adj5" fmla="val 5469"/>
            </a:avLst>
          </a:prstGeom>
          <a:scene3d>
            <a:camera prst="orthographicFront"/>
            <a:lightRig rig="flat" dir="t"/>
          </a:scene3d>
          <a:sp3d z="-80000" prstMaterial="plastic">
            <a:bevelT w="50800" h="50800"/>
            <a:bevelB w="25400" h="2540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5">
              <a:hueOff val="0"/>
              <a:satOff val="0"/>
              <a:lumOff val="0"/>
              <a:alphaOff val="0"/>
            </a:schemeClr>
          </a:fillRef>
          <a:effectRef idx="2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12" name="Group 11"/>
          <p:cNvGrpSpPr/>
          <p:nvPr/>
        </p:nvGrpSpPr>
        <p:grpSpPr>
          <a:xfrm>
            <a:off x="5791200" y="1905000"/>
            <a:ext cx="2057400" cy="2038984"/>
            <a:chOff x="801894" y="1448307"/>
            <a:chExt cx="1810384" cy="1810384"/>
          </a:xfrm>
          <a:scene3d>
            <a:camera prst="orthographicFront"/>
            <a:lightRig rig="flat" dir="t"/>
          </a:scene3d>
        </p:grpSpPr>
        <p:sp>
          <p:nvSpPr>
            <p:cNvPr id="14" name=" 3"/>
            <p:cNvSpPr/>
            <p:nvPr/>
          </p:nvSpPr>
          <p:spPr>
            <a:xfrm>
              <a:off x="801894" y="1448307"/>
              <a:ext cx="1810384" cy="1810384"/>
            </a:xfrm>
            <a:prstGeom prst="gear6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3359277"/>
                <a:satOff val="4740"/>
                <a:lumOff val="-588"/>
                <a:alphaOff val="0"/>
              </a:schemeClr>
            </a:fillRef>
            <a:effectRef idx="2">
              <a:schemeClr val="accent5">
                <a:hueOff val="3359277"/>
                <a:satOff val="4740"/>
                <a:lumOff val="-58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 4"/>
            <p:cNvSpPr/>
            <p:nvPr/>
          </p:nvSpPr>
          <p:spPr>
            <a:xfrm>
              <a:off x="1257663" y="1906832"/>
              <a:ext cx="898846" cy="89333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000" kern="1200" dirty="0" smtClean="0"/>
                <a:t>Training of Colleagues</a:t>
              </a:r>
              <a:endParaRPr lang="en-US" sz="1000" kern="1200" dirty="0"/>
            </a:p>
          </p:txBody>
        </p:sp>
      </p:grpSp>
      <p:sp>
        <p:nvSpPr>
          <p:cNvPr id="13" name=" 5"/>
          <p:cNvSpPr/>
          <p:nvPr/>
        </p:nvSpPr>
        <p:spPr>
          <a:xfrm rot="11072871">
            <a:off x="5750234" y="1940234"/>
            <a:ext cx="2315029" cy="2315029"/>
          </a:xfrm>
          <a:prstGeom prst="leftCircularArrow">
            <a:avLst>
              <a:gd name="adj1" fmla="val 6452"/>
              <a:gd name="adj2" fmla="val 429999"/>
              <a:gd name="adj3" fmla="val 10489124"/>
              <a:gd name="adj4" fmla="val 14837806"/>
              <a:gd name="adj5" fmla="val 7527"/>
            </a:avLst>
          </a:prstGeom>
          <a:scene3d>
            <a:camera prst="orthographicFront"/>
            <a:lightRig rig="flat" dir="t"/>
          </a:scene3d>
          <a:sp3d z="-80000" prstMaterial="plastic">
            <a:bevelT w="50800" h="50800"/>
            <a:bevelB w="25400" h="2540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5">
              <a:hueOff val="3359277"/>
              <a:satOff val="4740"/>
              <a:lumOff val="-588"/>
              <a:alphaOff val="0"/>
            </a:schemeClr>
          </a:fillRef>
          <a:effectRef idx="2">
            <a:schemeClr val="accent5">
              <a:hueOff val="3359277"/>
              <a:satOff val="4740"/>
              <a:lumOff val="-588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16" name="Group 15"/>
          <p:cNvGrpSpPr/>
          <p:nvPr/>
        </p:nvGrpSpPr>
        <p:grpSpPr>
          <a:xfrm rot="20920654">
            <a:off x="4881472" y="3355184"/>
            <a:ext cx="1752600" cy="1773807"/>
            <a:chOff x="1815894" y="199327"/>
            <a:chExt cx="1773807" cy="1773807"/>
          </a:xfrm>
          <a:scene3d>
            <a:camera prst="orthographicFront"/>
            <a:lightRig rig="flat" dir="t"/>
          </a:scene3d>
        </p:grpSpPr>
        <p:sp>
          <p:nvSpPr>
            <p:cNvPr id="18" name=" 3"/>
            <p:cNvSpPr/>
            <p:nvPr/>
          </p:nvSpPr>
          <p:spPr>
            <a:xfrm rot="20700000">
              <a:off x="1815894" y="199327"/>
              <a:ext cx="1773807" cy="1773807"/>
            </a:xfrm>
            <a:prstGeom prst="gear6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6718553"/>
                <a:satOff val="9479"/>
                <a:lumOff val="-1176"/>
                <a:alphaOff val="0"/>
              </a:schemeClr>
            </a:fillRef>
            <a:effectRef idx="2">
              <a:schemeClr val="accent5">
                <a:hueOff val="6718553"/>
                <a:satOff val="9479"/>
                <a:lumOff val="-1176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 4"/>
            <p:cNvSpPr/>
            <p:nvPr/>
          </p:nvSpPr>
          <p:spPr>
            <a:xfrm>
              <a:off x="2204942" y="588376"/>
              <a:ext cx="1089832" cy="99571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000" kern="1200" dirty="0" smtClean="0"/>
                <a:t>Implementation</a:t>
              </a:r>
              <a:endParaRPr lang="en-US" sz="1000" kern="1200" dirty="0"/>
            </a:p>
          </p:txBody>
        </p:sp>
      </p:grpSp>
      <p:sp>
        <p:nvSpPr>
          <p:cNvPr id="17" name="Circular Arrow 16"/>
          <p:cNvSpPr/>
          <p:nvPr/>
        </p:nvSpPr>
        <p:spPr>
          <a:xfrm rot="10222269">
            <a:off x="4477881" y="3315371"/>
            <a:ext cx="2496068" cy="2496068"/>
          </a:xfrm>
          <a:prstGeom prst="circularArrow">
            <a:avLst>
              <a:gd name="adj1" fmla="val 5984"/>
              <a:gd name="adj2" fmla="val 394124"/>
              <a:gd name="adj3" fmla="val 13313824"/>
              <a:gd name="adj4" fmla="val 10508221"/>
              <a:gd name="adj5" fmla="val 6981"/>
            </a:avLst>
          </a:prstGeom>
          <a:scene3d>
            <a:camera prst="orthographicFront"/>
            <a:lightRig rig="flat" dir="t"/>
          </a:scene3d>
          <a:sp3d z="-80000" prstMaterial="plastic">
            <a:bevelT w="50800" h="50800"/>
            <a:bevelB w="25400" h="2540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5">
              <a:hueOff val="6718553"/>
              <a:satOff val="9479"/>
              <a:lumOff val="-1176"/>
              <a:alphaOff val="0"/>
            </a:schemeClr>
          </a:fillRef>
          <a:effectRef idx="2">
            <a:schemeClr val="accent5">
              <a:hueOff val="6718553"/>
              <a:satOff val="9479"/>
              <a:lumOff val="-1176"/>
              <a:alphaOff val="0"/>
            </a:schemeClr>
          </a:effectRef>
          <a:fontRef idx="minor">
            <a:schemeClr val="lt1"/>
          </a:fontRef>
        </p:style>
      </p:sp>
      <p:sp>
        <p:nvSpPr>
          <p:cNvPr id="20" name="Left Arrow 19"/>
          <p:cNvSpPr/>
          <p:nvPr/>
        </p:nvSpPr>
        <p:spPr>
          <a:xfrm rot="19138279">
            <a:off x="3710334" y="2561811"/>
            <a:ext cx="3552131" cy="122941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This is our group today!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can we make this happen?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DRAFT a Plan!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148072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/>
              <a:t>Training of Trainers:  Cohort meets prior to district early release dates</a:t>
            </a:r>
          </a:p>
          <a:p>
            <a:pPr lvl="1"/>
            <a:r>
              <a:rPr lang="en-US" dirty="0" smtClean="0"/>
              <a:t>2 Standards for Mathematical Practice per session</a:t>
            </a:r>
          </a:p>
          <a:p>
            <a:pPr lvl="1"/>
            <a:r>
              <a:rPr lang="en-US" dirty="0" smtClean="0"/>
              <a:t>Development of  teacher leadership capacity</a:t>
            </a:r>
          </a:p>
          <a:p>
            <a:r>
              <a:rPr lang="en-US" b="1" dirty="0" smtClean="0"/>
              <a:t>Teacher Leaders present/share PD with colleagues at early release session</a:t>
            </a:r>
          </a:p>
          <a:p>
            <a:pPr lvl="1"/>
            <a:r>
              <a:rPr lang="en-US" dirty="0" smtClean="0"/>
              <a:t>Teacher Leaders will share new learning with their peers</a:t>
            </a:r>
          </a:p>
          <a:p>
            <a:pPr lvl="1"/>
            <a:r>
              <a:rPr lang="en-US" dirty="0" smtClean="0"/>
              <a:t>Teachers will experiment with new strategies and collect artifacts</a:t>
            </a:r>
          </a:p>
          <a:p>
            <a:r>
              <a:rPr lang="en-US" b="1" dirty="0" smtClean="0"/>
              <a:t>Monitoring and Adjusting:  Cohort meets again </a:t>
            </a:r>
          </a:p>
          <a:p>
            <a:pPr lvl="1"/>
            <a:r>
              <a:rPr lang="en-US" dirty="0" smtClean="0"/>
              <a:t>Monitor and adjust teacher leadership skills</a:t>
            </a:r>
          </a:p>
          <a:p>
            <a:pPr lvl="1"/>
            <a:r>
              <a:rPr lang="en-US" dirty="0" smtClean="0"/>
              <a:t>Examine resulting classroom artifacts from implementation of featured Standards for Mathematical Practice.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Cycle of Development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en-US" sz="3600" dirty="0" smtClean="0"/>
              <a:t>Leading from the middle is a collaborative process that benefits the whole school/district.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Leading “from the middle”</a:t>
            </a:r>
            <a:endParaRPr lang="en-US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None/>
            </a:pPr>
            <a:r>
              <a:rPr lang="en-US" sz="3600" dirty="0"/>
              <a:t>“When given opportunities to lead, teachers can influence school reform efforts.  Waking this sleeping giant of teacher leadership has unlimited potential in making a real difference in the pace and depth of school change.”</a:t>
            </a:r>
          </a:p>
          <a:p>
            <a:pPr algn="r">
              <a:buFont typeface="Wingdings" pitchFamily="2" charset="2"/>
              <a:buNone/>
            </a:pPr>
            <a:r>
              <a:rPr lang="en-US" sz="2000" dirty="0" err="1"/>
              <a:t>Katzenmeyer</a:t>
            </a:r>
            <a:r>
              <a:rPr lang="en-US" sz="2000" dirty="0"/>
              <a:t> and </a:t>
            </a:r>
            <a:r>
              <a:rPr lang="en-US" sz="2000" dirty="0" err="1"/>
              <a:t>Moller</a:t>
            </a:r>
            <a:r>
              <a:rPr lang="en-US" sz="2000" dirty="0"/>
              <a:t>, </a:t>
            </a:r>
            <a:r>
              <a:rPr lang="en-US" sz="2000" i="1" dirty="0"/>
              <a:t>Awakening the Sleeping Giant: Helping Teachers Develop as Leaders, </a:t>
            </a:r>
            <a:r>
              <a:rPr lang="en-US" sz="2000" dirty="0"/>
              <a:t>2001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Teacher Leadership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None/>
            </a:pPr>
            <a:r>
              <a:rPr lang="en-US" sz="4000" dirty="0"/>
              <a:t>What is teacher leadership</a:t>
            </a:r>
            <a:r>
              <a:rPr lang="en-US" sz="4000" dirty="0" smtClean="0"/>
              <a:t>?</a:t>
            </a:r>
          </a:p>
          <a:p>
            <a:pPr>
              <a:buFont typeface="Wingdings" pitchFamily="2" charset="2"/>
              <a:buNone/>
            </a:pPr>
            <a:endParaRPr lang="en-US" sz="4000" dirty="0"/>
          </a:p>
          <a:p>
            <a:pPr>
              <a:buFont typeface="Wingdings" pitchFamily="2" charset="2"/>
              <a:buNone/>
            </a:pPr>
            <a:r>
              <a:rPr lang="en-US" sz="4000" dirty="0"/>
              <a:t>Charlotte Danielson defines it as:</a:t>
            </a:r>
          </a:p>
          <a:p>
            <a:pPr>
              <a:buFont typeface="Wingdings" pitchFamily="2" charset="2"/>
              <a:buNone/>
            </a:pPr>
            <a:r>
              <a:rPr lang="en-US" sz="4000" dirty="0"/>
              <a:t>“Skills demonstrated by teachers who continue to teach but who influence practices of other teachers and activities in other classrooms.”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Teacher Leadership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en-US" sz="4000" dirty="0" smtClean="0"/>
              <a:t>That’s great, but…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1987</TotalTime>
  <Words>1356</Words>
  <Application>Microsoft Office PowerPoint</Application>
  <PresentationFormat>On-screen Show (4:3)</PresentationFormat>
  <Paragraphs>228</Paragraphs>
  <Slides>40</Slides>
  <Notes>4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Concourse</vt:lpstr>
      <vt:lpstr>  Common Core Standards  for Mathematical Practice</vt:lpstr>
      <vt:lpstr>Objectives</vt:lpstr>
      <vt:lpstr>What’s the plan?</vt:lpstr>
      <vt:lpstr>Practice informing PD informing Practice</vt:lpstr>
      <vt:lpstr>Cycle of Development</vt:lpstr>
      <vt:lpstr>PowerPoint Presentation</vt:lpstr>
      <vt:lpstr>Leading “from the middle”</vt:lpstr>
      <vt:lpstr>Teacher Leadership</vt:lpstr>
      <vt:lpstr>Teacher Leadership</vt:lpstr>
      <vt:lpstr>Teacher Leadership</vt:lpstr>
      <vt:lpstr>Teacher Leadership</vt:lpstr>
      <vt:lpstr>Grounding Our Work in CCSS</vt:lpstr>
      <vt:lpstr>KUDs</vt:lpstr>
      <vt:lpstr>Are we teacher leaders? </vt:lpstr>
      <vt:lpstr>Are you willing to be disturbed?</vt:lpstr>
      <vt:lpstr>Text rendering</vt:lpstr>
      <vt:lpstr>Milford’s Teacher Leaders</vt:lpstr>
      <vt:lpstr>SMP Overview</vt:lpstr>
      <vt:lpstr>“Sharing the Reason”</vt:lpstr>
      <vt:lpstr>Grouping the SMPs</vt:lpstr>
      <vt:lpstr>In what ways does Mr. Meyer incorporate the Standards for Mathematical Practice?</vt:lpstr>
      <vt:lpstr>Do Now </vt:lpstr>
      <vt:lpstr>For Students, not Teachers</vt:lpstr>
      <vt:lpstr>Digging Deeper</vt:lpstr>
      <vt:lpstr>PowerPoint Presentation</vt:lpstr>
      <vt:lpstr>SMP #1</vt:lpstr>
      <vt:lpstr>PowerPoint Presentation</vt:lpstr>
      <vt:lpstr>SMP #6</vt:lpstr>
      <vt:lpstr>Digging Deeper</vt:lpstr>
      <vt:lpstr>PowerPoint Presentation</vt:lpstr>
      <vt:lpstr>SMP #2</vt:lpstr>
      <vt:lpstr>PowerPoint Presentation</vt:lpstr>
      <vt:lpstr>SMP #3</vt:lpstr>
      <vt:lpstr>Videos</vt:lpstr>
      <vt:lpstr>Videos </vt:lpstr>
      <vt:lpstr>Teacher Leadership  </vt:lpstr>
      <vt:lpstr>Small Group Conversation</vt:lpstr>
      <vt:lpstr>Building Rapport</vt:lpstr>
      <vt:lpstr>Small Group Conversation</vt:lpstr>
      <vt:lpstr>Let’s DRAFT a Plan!</vt:lpstr>
    </vt:vector>
  </TitlesOfParts>
  <Company>ACES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Common Core Standards  for Mathematical Practice</dc:title>
  <dc:creator>ACES PDSI</dc:creator>
  <cp:lastModifiedBy>mboe</cp:lastModifiedBy>
  <cp:revision>61</cp:revision>
  <cp:lastPrinted>2012-09-28T10:55:34Z</cp:lastPrinted>
  <dcterms:created xsi:type="dcterms:W3CDTF">2012-09-24T21:42:37Z</dcterms:created>
  <dcterms:modified xsi:type="dcterms:W3CDTF">2012-09-28T17:31:16Z</dcterms:modified>
</cp:coreProperties>
</file>